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4" r:id="rId2"/>
    <p:sldId id="257" r:id="rId3"/>
    <p:sldId id="299" r:id="rId4"/>
    <p:sldId id="265" r:id="rId5"/>
    <p:sldId id="300" r:id="rId6"/>
    <p:sldId id="266" r:id="rId7"/>
    <p:sldId id="267" r:id="rId8"/>
    <p:sldId id="302" r:id="rId9"/>
    <p:sldId id="301" r:id="rId10"/>
    <p:sldId id="303" r:id="rId11"/>
    <p:sldId id="297" r:id="rId12"/>
    <p:sldId id="268" r:id="rId13"/>
    <p:sldId id="369" r:id="rId14"/>
    <p:sldId id="308" r:id="rId15"/>
    <p:sldId id="372" r:id="rId16"/>
    <p:sldId id="371" r:id="rId17"/>
    <p:sldId id="373" r:id="rId18"/>
    <p:sldId id="420" r:id="rId19"/>
    <p:sldId id="421" r:id="rId20"/>
    <p:sldId id="422" r:id="rId21"/>
    <p:sldId id="375" r:id="rId22"/>
    <p:sldId id="261" r:id="rId23"/>
    <p:sldId id="262" r:id="rId24"/>
    <p:sldId id="26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68940"/>
  </p:normalViewPr>
  <p:slideViewPr>
    <p:cSldViewPr snapToGrid="0">
      <p:cViewPr varScale="1">
        <p:scale>
          <a:sx n="80" d="100"/>
          <a:sy n="80" d="100"/>
        </p:scale>
        <p:origin x="15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87147-0B03-974F-8DD2-A979B9D3C48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81E2A-7223-B149-8FDE-38E1077A075B}" type="slidenum">
              <a:rPr lang="en-US" smtClean="0"/>
              <a:t>‹#›</a:t>
            </a:fld>
            <a:endParaRPr lang="en-US"/>
          </a:p>
        </p:txBody>
      </p:sp>
    </p:spTree>
    <p:extLst>
      <p:ext uri="{BB962C8B-B14F-4D97-AF65-F5344CB8AC3E}">
        <p14:creationId xmlns:p14="http://schemas.microsoft.com/office/powerpoint/2010/main" val="398457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A641F2-FD26-7249-94A3-F071F7380AAF}" type="slidenum">
              <a:rPr lang="en-US" smtClean="0"/>
              <a:t>1</a:t>
            </a:fld>
            <a:endParaRPr lang="en-US"/>
          </a:p>
        </p:txBody>
      </p:sp>
    </p:spTree>
    <p:extLst>
      <p:ext uri="{BB962C8B-B14F-4D97-AF65-F5344CB8AC3E}">
        <p14:creationId xmlns:p14="http://schemas.microsoft.com/office/powerpoint/2010/main" val="7415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-More recently studies are tagging animals with acoustic tags that transmit unique acoustic signals for each individual that can be picked up by transmitters. </a:t>
            </a:r>
          </a:p>
          <a:p>
            <a:pPr marL="0" lvl="0" indent="0" rtl="0">
              <a:lnSpc>
                <a:spcPct val="90000"/>
              </a:lnSpc>
              <a:spcBef>
                <a:spcPts val="1000"/>
              </a:spcBef>
              <a:spcAft>
                <a:spcPts val="0"/>
              </a:spcAft>
              <a:buClr>
                <a:schemeClr val="dk1"/>
              </a:buClr>
              <a:buSzPts val="1100"/>
              <a:buFont typeface="Arial"/>
              <a:buNone/>
            </a:pPr>
            <a:r>
              <a:rPr lang="en-US" sz="1200" dirty="0">
                <a:solidFill>
                  <a:schemeClr val="dk1"/>
                </a:solidFill>
                <a:latin typeface="Times New Roman"/>
                <a:ea typeface="Times New Roman"/>
                <a:cs typeface="Times New Roman"/>
                <a:sym typeface="Times New Roman"/>
              </a:rPr>
              <a:t>-Tagged aquatic animals are monitored with continuously expanding arrays of fixed underwater receivers which provides a wealth of spatial information in addition to monitoring tags. </a:t>
            </a:r>
            <a:endParaRPr sz="1200" b="1" dirty="0">
              <a:solidFill>
                <a:schemeClr val="dk1"/>
              </a:solidFill>
              <a:latin typeface="Calibri"/>
              <a:ea typeface="Calibri"/>
              <a:cs typeface="Calibri"/>
              <a:sym typeface="Calibri"/>
            </a:endParaRPr>
          </a:p>
          <a:p>
            <a:pPr marL="0" lvl="0" indent="0">
              <a:spcBef>
                <a:spcPts val="0"/>
              </a:spcBef>
              <a:spcAft>
                <a:spcPts val="0"/>
              </a:spcAft>
              <a:buNone/>
            </a:pPr>
            <a:endParaRPr lang="en-CA" dirty="0"/>
          </a:p>
          <a:p>
            <a:pPr marL="0" lvl="0" indent="0">
              <a:spcBef>
                <a:spcPts val="0"/>
              </a:spcBef>
              <a:spcAft>
                <a:spcPts val="0"/>
              </a:spcAft>
              <a:buNone/>
            </a:pPr>
            <a:r>
              <a:rPr lang="en-CA" baseline="0" dirty="0"/>
              <a:t>-only way to track animals that stay underwater for most of their lives (i.e. most fish) is through this system</a:t>
            </a:r>
          </a:p>
          <a:p>
            <a:pPr marL="0" lvl="0" indent="0">
              <a:spcBef>
                <a:spcPts val="0"/>
              </a:spcBef>
              <a:spcAft>
                <a:spcPts val="0"/>
              </a:spcAft>
              <a:buNone/>
            </a:pPr>
            <a:r>
              <a:rPr lang="en-CA" baseline="0" dirty="0"/>
              <a:t>-that’s why in recent years there has been an increasing amount of studies that use acoustic receivers</a:t>
            </a:r>
          </a:p>
        </p:txBody>
      </p:sp>
    </p:spTree>
    <p:extLst>
      <p:ext uri="{BB962C8B-B14F-4D97-AF65-F5344CB8AC3E}">
        <p14:creationId xmlns:p14="http://schemas.microsoft.com/office/powerpoint/2010/main" val="10074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16</a:t>
            </a:fld>
            <a:endParaRPr lang="en-US"/>
          </a:p>
        </p:txBody>
      </p:sp>
    </p:spTree>
    <p:extLst>
      <p:ext uri="{BB962C8B-B14F-4D97-AF65-F5344CB8AC3E}">
        <p14:creationId xmlns:p14="http://schemas.microsoft.com/office/powerpoint/2010/main" val="130410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dirty="0"/>
              <a:t>Our measurement equation</a:t>
            </a:r>
            <a:r>
              <a:rPr lang="en-CA" baseline="0" dirty="0"/>
              <a:t> models the observation</a:t>
            </a:r>
            <a:r>
              <a:rPr lang="en-CA" dirty="0"/>
              <a:t> at time t, </a:t>
            </a:r>
            <a:r>
              <a:rPr lang="en-CA" dirty="0" err="1"/>
              <a:t>y_t</a:t>
            </a:r>
            <a:r>
              <a:rPr lang="en-CA" dirty="0"/>
              <a:t>, and it’s also often split into two</a:t>
            </a:r>
            <a:r>
              <a:rPr lang="en-CA" baseline="0" dirty="0"/>
              <a:t> parts.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first part is a deterministic function that describes the observation mechanism and is a function of the true state at time t, for example would account for any kind of systematic bias in your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The second part, epsilon t, is the stochastic part that accounts for the measurement error.</a:t>
            </a:r>
          </a:p>
          <a:p>
            <a:pPr marL="0" marR="0" indent="0" algn="l" defTabSz="457200" rtl="0" eaLnBrk="1" fontAlgn="auto" latinLnBrk="0" hangingPunct="1">
              <a:lnSpc>
                <a:spcPct val="100000"/>
              </a:lnSpc>
              <a:spcBef>
                <a:spcPts val="0"/>
              </a:spcBef>
              <a:spcAft>
                <a:spcPts val="0"/>
              </a:spcAft>
              <a:buClrTx/>
              <a:buSzTx/>
              <a:buFontTx/>
              <a:buNone/>
              <a:tabLst/>
              <a:defRPr/>
            </a:pPr>
            <a:endParaRPr lang="en-CA"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CA" baseline="0" dirty="0"/>
              <a:t>And I haven’t written the parts that describes the process noise and measurement error, but for now, you can think of them as being normally distributed. We will see later that we are not restricted to Gaussian distributions.</a:t>
            </a:r>
          </a:p>
        </p:txBody>
      </p:sp>
      <p:sp>
        <p:nvSpPr>
          <p:cNvPr id="4" name="Slide Number Placeholder 3"/>
          <p:cNvSpPr>
            <a:spLocks noGrp="1"/>
          </p:cNvSpPr>
          <p:nvPr>
            <p:ph type="sldNum" sz="quarter" idx="10"/>
          </p:nvPr>
        </p:nvSpPr>
        <p:spPr/>
        <p:txBody>
          <a:bodyPr/>
          <a:lstStyle/>
          <a:p>
            <a:fld id="{466432A1-F985-6D46-B73E-3951034D4741}" type="slidenum">
              <a:rPr lang="en-CA" smtClean="0"/>
              <a:t>18</a:t>
            </a:fld>
            <a:endParaRPr lang="en-CA"/>
          </a:p>
        </p:txBody>
      </p:sp>
    </p:spTree>
    <p:extLst>
      <p:ext uri="{BB962C8B-B14F-4D97-AF65-F5344CB8AC3E}">
        <p14:creationId xmlns:p14="http://schemas.microsoft.com/office/powerpoint/2010/main" val="81851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visualize</a:t>
            </a:r>
            <a:r>
              <a:rPr lang="en-CA" baseline="0" dirty="0"/>
              <a:t> this model, where the arrows represent the relationships we are modelling.</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19</a:t>
            </a:fld>
            <a:endParaRPr lang="en-CA"/>
          </a:p>
        </p:txBody>
      </p:sp>
    </p:spTree>
    <p:extLst>
      <p:ext uri="{BB962C8B-B14F-4D97-AF65-F5344CB8AC3E}">
        <p14:creationId xmlns:p14="http://schemas.microsoft.com/office/powerpoint/2010/main" val="407579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process equation models the autocorrelation, usually with a Markov</a:t>
            </a:r>
            <a:r>
              <a:rPr lang="en-CA" baseline="0" dirty="0"/>
              <a:t> chain, which just means that your state at time t only depends on the previous state. </a:t>
            </a:r>
          </a:p>
          <a:p>
            <a:r>
              <a:rPr lang="en-CA" baseline="0" dirty="0"/>
              <a:t>And then the measurement equation models what you expect to see given the true state, so the pink arrows. And the graph shows that we assume the observations are conditionally independent. </a:t>
            </a:r>
          </a:p>
          <a:p>
            <a:endParaRPr lang="en-CA" baseline="0" dirty="0"/>
          </a:p>
          <a:p>
            <a:r>
              <a:rPr lang="en-CA" baseline="0" dirty="0"/>
              <a:t>The key here is that autocorrelation and model structure allows the model to differentiate between the process noise and measurement error, and thereby it allows us to estimate (predict) the states, so to get better prediction of the hidden process.</a:t>
            </a:r>
            <a:endParaRPr lang="en-CA" dirty="0"/>
          </a:p>
        </p:txBody>
      </p:sp>
      <p:sp>
        <p:nvSpPr>
          <p:cNvPr id="4" name="Slide Number Placeholder 3"/>
          <p:cNvSpPr>
            <a:spLocks noGrp="1"/>
          </p:cNvSpPr>
          <p:nvPr>
            <p:ph type="sldNum" sz="quarter" idx="10"/>
          </p:nvPr>
        </p:nvSpPr>
        <p:spPr/>
        <p:txBody>
          <a:bodyPr/>
          <a:lstStyle/>
          <a:p>
            <a:fld id="{466432A1-F985-6D46-B73E-3951034D4741}" type="slidenum">
              <a:rPr lang="en-CA" smtClean="0"/>
              <a:t>20</a:t>
            </a:fld>
            <a:endParaRPr lang="en-CA"/>
          </a:p>
        </p:txBody>
      </p:sp>
    </p:spTree>
    <p:extLst>
      <p:ext uri="{BB962C8B-B14F-4D97-AF65-F5344CB8AC3E}">
        <p14:creationId xmlns:p14="http://schemas.microsoft.com/office/powerpoint/2010/main" val="3543625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doesn’t work underwater. </a:t>
            </a:r>
            <a:r>
              <a:rPr lang="en-CA" dirty="0"/>
              <a:t>But you might think but what about the big marine animals</a:t>
            </a:r>
            <a:r>
              <a:rPr lang="en-CA" baseline="0" dirty="0"/>
              <a:t> that come to the surface to breath. We could </a:t>
            </a:r>
            <a:r>
              <a:rPr lang="en-CA" baseline="0" dirty="0" err="1"/>
              <a:t>prpobably</a:t>
            </a:r>
            <a:r>
              <a:rPr lang="en-CA" baseline="0" dirty="0"/>
              <a:t> use GPS on these </a:t>
            </a:r>
            <a:r>
              <a:rPr lang="en-CA" baseline="0" dirty="0" err="1"/>
              <a:t>gyes</a:t>
            </a:r>
            <a:r>
              <a:rPr lang="en-CA" baseline="0" dirty="0"/>
              <a:t>, right. Well actually no. It takes a long time for a GPS unit to get all of the information from the </a:t>
            </a:r>
            <a:r>
              <a:rPr lang="en-CA" baseline="0" dirty="0" err="1"/>
              <a:t>satelitte</a:t>
            </a:r>
            <a:r>
              <a:rPr lang="en-CA" baseline="0" dirty="0"/>
              <a:t> to be able to estimate a location. That normal GPS is useless even for </a:t>
            </a:r>
            <a:r>
              <a:rPr lang="en-CA" baseline="0" dirty="0" err="1"/>
              <a:t>amrin</a:t>
            </a:r>
            <a:r>
              <a:rPr lang="en-CA" baseline="0" dirty="0"/>
              <a:t> mammals</a:t>
            </a:r>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2</a:t>
            </a:fld>
            <a:endParaRPr lang="en-US"/>
          </a:p>
        </p:txBody>
      </p:sp>
    </p:spTree>
    <p:extLst>
      <p:ext uri="{BB962C8B-B14F-4D97-AF65-F5344CB8AC3E}">
        <p14:creationId xmlns:p14="http://schemas.microsoft.com/office/powerpoint/2010/main" val="390324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err="1"/>
              <a:t>Fastlock</a:t>
            </a:r>
            <a:r>
              <a:rPr lang="en-CA" baseline="0" dirty="0"/>
              <a:t> </a:t>
            </a:r>
            <a:r>
              <a:rPr lang="en-CA" baseline="0" dirty="0" err="1"/>
              <a:t>gps</a:t>
            </a:r>
            <a:r>
              <a:rPr lang="en-CA" baseline="0" dirty="0"/>
              <a:t> doesn’t have to get as much information from the satellites than conventional GPS because it doesn’t estimate the location on board. It just calculates the distance between the satellites and the units, in terms of time in takes for the signal emitted by the satellite to reach the unit. And then you calculate the position on your computer in the lab, by gathering the satellites navigation information (so where the satellite are). This means that you can get a location even if the animal comes out for only a few seconds and it also means that the battery packs are smaller than conventional GPS.  So those are really great, but really expensive</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4</a:t>
            </a:fld>
            <a:endParaRPr lang="en-CA"/>
          </a:p>
        </p:txBody>
      </p:sp>
    </p:spTree>
    <p:extLst>
      <p:ext uri="{BB962C8B-B14F-4D97-AF65-F5344CB8AC3E}">
        <p14:creationId xmlns:p14="http://schemas.microsoft.com/office/powerpoint/2010/main" val="360758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 lot of people are using Argos technology for air breathing animals</a:t>
            </a:r>
            <a:r>
              <a:rPr lang="en-CA" baseline="0" dirty="0"/>
              <a:t>, instead of </a:t>
            </a:r>
            <a:r>
              <a:rPr lang="en-CA" baseline="0" dirty="0" err="1"/>
              <a:t>Fastloc</a:t>
            </a:r>
            <a:r>
              <a:rPr lang="en-CA" baseline="0" dirty="0"/>
              <a:t> GPS. This also requires the animal to surface, but the units are a bit cheaper. Argos tags get locations through the </a:t>
            </a:r>
            <a:r>
              <a:rPr lang="en-CA" baseline="0" dirty="0" err="1"/>
              <a:t>doppler</a:t>
            </a:r>
            <a:r>
              <a:rPr lang="en-CA" baseline="0" dirty="0"/>
              <a:t> effects. So that the idea that wavelengths of a moving object changes as it moves. That’s the reason why the sounds of a siren has higher frequency when it’s moving toward you rather than away from you. </a:t>
            </a:r>
          </a:p>
        </p:txBody>
      </p:sp>
      <p:sp>
        <p:nvSpPr>
          <p:cNvPr id="4" name="Slide Number Placeholder 3"/>
          <p:cNvSpPr>
            <a:spLocks noGrp="1"/>
          </p:cNvSpPr>
          <p:nvPr>
            <p:ph type="sldNum" sz="quarter" idx="10"/>
          </p:nvPr>
        </p:nvSpPr>
        <p:spPr/>
        <p:txBody>
          <a:bodyPr/>
          <a:lstStyle/>
          <a:p>
            <a:fld id="{64286692-0D6B-1D4E-9D70-7AF8FF1E7BEB}" type="slidenum">
              <a:rPr lang="en-CA" smtClean="0"/>
              <a:t>6</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the context of Argos tag, orbiting</a:t>
            </a:r>
            <a:r>
              <a:rPr lang="en-CA" baseline="0" dirty="0"/>
              <a:t> satellite measure emitted sounds multiple times, and use the change in frequency to estimate the location of the tag.</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7</a:t>
            </a:fld>
            <a:endParaRPr lang="en-CA"/>
          </a:p>
        </p:txBody>
      </p:sp>
    </p:spTree>
    <p:extLst>
      <p:ext uri="{BB962C8B-B14F-4D97-AF65-F5344CB8AC3E}">
        <p14:creationId xmlns:p14="http://schemas.microsoft.com/office/powerpoint/2010/main" val="71295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Argos system to get location and get info from tag</a:t>
            </a:r>
          </a:p>
        </p:txBody>
      </p:sp>
      <p:sp>
        <p:nvSpPr>
          <p:cNvPr id="4" name="Slide Number Placeholder 3"/>
          <p:cNvSpPr>
            <a:spLocks noGrp="1"/>
          </p:cNvSpPr>
          <p:nvPr>
            <p:ph type="sldNum" sz="quarter" idx="5"/>
          </p:nvPr>
        </p:nvSpPr>
        <p:spPr/>
        <p:txBody>
          <a:bodyPr/>
          <a:lstStyle/>
          <a:p>
            <a:fld id="{27681E2A-7223-B149-8FDE-38E1077A075B}" type="slidenum">
              <a:rPr lang="en-US" smtClean="0"/>
              <a:t>8</a:t>
            </a:fld>
            <a:endParaRPr lang="en-US"/>
          </a:p>
        </p:txBody>
      </p:sp>
    </p:spTree>
    <p:extLst>
      <p:ext uri="{BB962C8B-B14F-4D97-AF65-F5344CB8AC3E}">
        <p14:creationId xmlns:p14="http://schemas.microsoft.com/office/powerpoint/2010/main" val="3888445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81E2A-7223-B149-8FDE-38E1077A075B}" type="slidenum">
              <a:rPr lang="en-US" smtClean="0"/>
              <a:t>9</a:t>
            </a:fld>
            <a:endParaRPr lang="en-US"/>
          </a:p>
        </p:txBody>
      </p:sp>
    </p:spTree>
    <p:extLst>
      <p:ext uri="{BB962C8B-B14F-4D97-AF65-F5344CB8AC3E}">
        <p14:creationId xmlns:p14="http://schemas.microsoft.com/office/powerpoint/2010/main" val="13810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common alternative is light-based</a:t>
            </a:r>
            <a:r>
              <a:rPr lang="en-CA" baseline="0" dirty="0"/>
              <a:t> </a:t>
            </a:r>
            <a:r>
              <a:rPr lang="en-CA" baseline="0" dirty="0" err="1"/>
              <a:t>geolocation</a:t>
            </a:r>
            <a:r>
              <a:rPr lang="en-CA" baseline="0" dirty="0"/>
              <a:t>, sometime referred as GLS. GLS tags are small loggers, so they can be used on bird species, we see here an example of GLS leg tag on a </a:t>
            </a:r>
            <a:r>
              <a:rPr lang="en-CA" baseline="0" dirty="0" err="1"/>
              <a:t>rhinocerors</a:t>
            </a:r>
            <a:r>
              <a:rPr lang="en-CA" baseline="0" dirty="0"/>
              <a:t> auklets, which are mid-size birds. They work under water so they can be used on the many fish species that don’t surface. Here we see a tag on a Atlantic salmon. </a:t>
            </a:r>
            <a:endParaRPr lang="en-CA" dirty="0"/>
          </a:p>
        </p:txBody>
      </p:sp>
      <p:sp>
        <p:nvSpPr>
          <p:cNvPr id="4" name="Slide Number Placeholder 3"/>
          <p:cNvSpPr>
            <a:spLocks noGrp="1"/>
          </p:cNvSpPr>
          <p:nvPr>
            <p:ph type="sldNum" sz="quarter" idx="10"/>
          </p:nvPr>
        </p:nvSpPr>
        <p:spPr/>
        <p:txBody>
          <a:bodyPr/>
          <a:lstStyle/>
          <a:p>
            <a:fld id="{64286692-0D6B-1D4E-9D70-7AF8FF1E7BEB}" type="slidenum">
              <a:rPr lang="en-CA" smtClean="0"/>
              <a:t>11</a:t>
            </a:fld>
            <a:endParaRPr lang="en-CA"/>
          </a:p>
        </p:txBody>
      </p:sp>
    </p:spTree>
    <p:extLst>
      <p:ext uri="{BB962C8B-B14F-4D97-AF65-F5344CB8AC3E}">
        <p14:creationId xmlns:p14="http://schemas.microsoft.com/office/powerpoint/2010/main" val="325878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alternative technology</a:t>
            </a:r>
            <a:r>
              <a:rPr lang="en-CA" baseline="0" dirty="0"/>
              <a:t> like light-based </a:t>
            </a:r>
            <a:r>
              <a:rPr lang="en-CA" baseline="0" dirty="0" err="1"/>
              <a:t>geolocation</a:t>
            </a:r>
            <a:r>
              <a:rPr lang="en-CA" baseline="0" dirty="0"/>
              <a:t> and Argos tags are great and allow us to follow marine specie, b</a:t>
            </a:r>
            <a:r>
              <a:rPr lang="en-CA" dirty="0"/>
              <a:t>ut the data</a:t>
            </a:r>
            <a:r>
              <a:rPr lang="en-CA" baseline="0" dirty="0"/>
              <a:t> is very inaccurate, especially compare to GPS data. So for example, on the left we are seeing the track of a salmon that was tag in newfoundland and it looks likes it’s walking on land and crossing in a day  an island that’ 650km across. So pretty unlikely. And on the right we are seeing the movement of a ringed seal with a Argos tag. And it looks like it’s crossing from Canada to Greenland in a few hours, which is also pretty unlikely.</a:t>
            </a:r>
          </a:p>
          <a:p>
            <a:endParaRPr lang="en-CA" baseline="0" dirty="0"/>
          </a:p>
          <a:p>
            <a:r>
              <a:rPr lang="en-CA" baseline="0" dirty="0"/>
              <a:t>SO have to weight that when you are designing a study. For example it really doesn’t make sense to you </a:t>
            </a:r>
            <a:r>
              <a:rPr lang="en-CA" baseline="0" dirty="0" err="1"/>
              <a:t>ligh</a:t>
            </a:r>
            <a:r>
              <a:rPr lang="en-CA" baseline="0" dirty="0"/>
              <a:t>-based </a:t>
            </a:r>
            <a:r>
              <a:rPr lang="en-CA" baseline="0" dirty="0" err="1"/>
              <a:t>geolocation</a:t>
            </a:r>
            <a:r>
              <a:rPr lang="en-CA" baseline="0" dirty="0"/>
              <a:t> alone to look at the movement of species that doesn’t move long distance. Because Light-based </a:t>
            </a:r>
            <a:r>
              <a:rPr lang="en-CA" baseline="0" dirty="0" err="1"/>
              <a:t>geolocation</a:t>
            </a:r>
            <a:r>
              <a:rPr lang="en-CA" baseline="0" dirty="0"/>
              <a:t> has a mean error of 200k, so if you animal doesn’t move al </a:t>
            </a:r>
            <a:r>
              <a:rPr lang="en-CA" baseline="0" dirty="0" err="1"/>
              <a:t>ot</a:t>
            </a:r>
            <a:r>
              <a:rPr lang="en-CA" baseline="0" dirty="0"/>
              <a:t>, it’s </a:t>
            </a:r>
            <a:r>
              <a:rPr lang="en-CA" baseline="0" dirty="0" err="1"/>
              <a:t>owrth</a:t>
            </a:r>
            <a:r>
              <a:rPr lang="en-CA" baseline="0" dirty="0"/>
              <a:t> it.</a:t>
            </a:r>
          </a:p>
        </p:txBody>
      </p:sp>
      <p:sp>
        <p:nvSpPr>
          <p:cNvPr id="4" name="Slide Number Placeholder 3"/>
          <p:cNvSpPr>
            <a:spLocks noGrp="1"/>
          </p:cNvSpPr>
          <p:nvPr>
            <p:ph type="sldNum" sz="quarter" idx="10"/>
          </p:nvPr>
        </p:nvSpPr>
        <p:spPr/>
        <p:txBody>
          <a:bodyPr/>
          <a:lstStyle/>
          <a:p>
            <a:fld id="{64286692-0D6B-1D4E-9D70-7AF8FF1E7BEB}" type="slidenum">
              <a:rPr lang="en-CA" smtClean="0"/>
              <a:t>12</a:t>
            </a:fld>
            <a:endParaRPr lang="en-CA"/>
          </a:p>
        </p:txBody>
      </p:sp>
    </p:spTree>
    <p:extLst>
      <p:ext uri="{BB962C8B-B14F-4D97-AF65-F5344CB8AC3E}">
        <p14:creationId xmlns:p14="http://schemas.microsoft.com/office/powerpoint/2010/main" val="255701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58D5-C1BB-FD37-5769-53C156FA3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2BBF8-D1EC-CFC5-9833-1FE7F62E9C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AB30D-C52B-AFE6-B08B-A03A38F4E07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0A5A4322-8B77-2AE0-9AD8-B23ADAC1B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ACE6-286D-6BA9-CBD9-21BEC6D2ECDD}"/>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18900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1A4-DA2B-71A2-84AA-B002C4618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FB1A0-9F49-1CDF-59F9-57A49563D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6709-8022-E227-FB70-54E4DE772EC7}"/>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3B07A0E0-BFFD-D4F0-0566-DFC9CA37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0085A-6C7C-1645-8804-43DAD615E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1868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9DC73-89D0-FBFD-2439-67F08838C8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8A46A-91C1-158E-E041-CAE7E39721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84EEE-179B-989A-6762-06B23575AE4B}"/>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850A1644-0508-FB0C-D057-47368E8B9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2AD1-9B65-ECBB-4433-9AFA5AF3D973}"/>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9604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D4CE-CF14-FD6C-BCD7-C1E3D7D9E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49B03-7FC3-F205-D76D-7D2189628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8EDC5-BC35-EBAC-55A5-F53FBE546F0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6474EE4D-4506-EA6E-E9E0-FEDA5D59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797CF-5786-7822-8A24-B3CF1B908135}"/>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82652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33AA-EC74-50AC-492C-3F6EC4528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0574-A4C0-00EE-3F4B-7C685E68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799582-72F9-CB45-8B2D-123C1EABE1D4}"/>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47B7CE43-7DB3-659A-F4CD-0998C37F4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119D4-4944-FF57-4A62-5F073FC3CB5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23030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D56E-227D-0F3E-FA2B-A6284DB19D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30F05-A926-D143-0836-7B02F3AF2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7BC3-1D93-8A26-6E2E-1F0165B06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7E5F0-5425-6D88-B698-CE2C193DB24E}"/>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EDC00048-C441-9E6F-635D-8E70A4E91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68365-FC1E-F633-6CC7-44FABA666D3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356870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9DC2-2D76-4FA6-7386-E0D8CACF1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1C234E-B4EA-BF20-1133-D21265645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D3ED4-A1BE-79F5-E3CF-D2426F0007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C7071-713C-CFAA-8E69-E5E3BA6106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6219E-183D-D3C3-3951-6A00542ED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9787E-D37A-CE34-68B0-8EAC936B3705}"/>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8" name="Footer Placeholder 7">
            <a:extLst>
              <a:ext uri="{FF2B5EF4-FFF2-40B4-BE49-F238E27FC236}">
                <a16:creationId xmlns:a16="http://schemas.microsoft.com/office/drawing/2014/main" id="{729820EC-A785-2145-DEDF-664C6CBE45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D4DF-B467-838A-B5A6-EA2D49672199}"/>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58181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AF25-020E-E752-4490-47456598B0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3E07F-16EF-2008-5D14-FF50E94C2119}"/>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4" name="Footer Placeholder 3">
            <a:extLst>
              <a:ext uri="{FF2B5EF4-FFF2-40B4-BE49-F238E27FC236}">
                <a16:creationId xmlns:a16="http://schemas.microsoft.com/office/drawing/2014/main" id="{379EE77B-989C-84F8-36BA-04BB30EC79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2B193-5E6E-38B1-C7FE-EEE20F43E29A}"/>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202605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A3CCC-5AC9-8C2A-823B-0161CB758D7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3" name="Footer Placeholder 2">
            <a:extLst>
              <a:ext uri="{FF2B5EF4-FFF2-40B4-BE49-F238E27FC236}">
                <a16:creationId xmlns:a16="http://schemas.microsoft.com/office/drawing/2014/main" id="{74CD0BDC-0A3A-EBC7-B193-E82CA2B52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F34DCB-7D26-C74A-F1E2-C3415EC745D8}"/>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372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3650-3119-F9A6-9FFA-F947BE64B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CC650A-EAB1-6423-E17B-845C64651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C8079C-D4B2-AE36-8131-39BEDB75B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B2C14-5F36-591D-93EA-81B407121293}"/>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DFB44BC6-B6FF-9F84-606A-34975E8B1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58FCE-F619-4AA1-B1F5-65BB0F464FA1}"/>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135169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6183-C846-5681-0163-5A1931D4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90A433-C1F4-7C50-C906-86D5FF17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BC460-2E4A-28E5-868D-F328018D5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28545-FF9B-3987-8BB7-3F73748EB33D}"/>
              </a:ext>
            </a:extLst>
          </p:cNvPr>
          <p:cNvSpPr>
            <a:spLocks noGrp="1"/>
          </p:cNvSpPr>
          <p:nvPr>
            <p:ph type="dt" sz="half" idx="10"/>
          </p:nvPr>
        </p:nvSpPr>
        <p:spPr/>
        <p:txBody>
          <a:bodyPr/>
          <a:lstStyle/>
          <a:p>
            <a:fld id="{36C628FD-3E12-B845-89CB-99062531E7AC}" type="datetimeFigureOut">
              <a:rPr lang="en-US" smtClean="0"/>
              <a:t>5/17/25</a:t>
            </a:fld>
            <a:endParaRPr lang="en-US"/>
          </a:p>
        </p:txBody>
      </p:sp>
      <p:sp>
        <p:nvSpPr>
          <p:cNvPr id="6" name="Footer Placeholder 5">
            <a:extLst>
              <a:ext uri="{FF2B5EF4-FFF2-40B4-BE49-F238E27FC236}">
                <a16:creationId xmlns:a16="http://schemas.microsoft.com/office/drawing/2014/main" id="{0FA4765A-DCE4-83BB-B0BE-B253A2019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E0C0F-4644-94AF-4074-342E8EB25634}"/>
              </a:ext>
            </a:extLst>
          </p:cNvPr>
          <p:cNvSpPr>
            <a:spLocks noGrp="1"/>
          </p:cNvSpPr>
          <p:nvPr>
            <p:ph type="sldNum" sz="quarter" idx="12"/>
          </p:nvPr>
        </p:nvSpPr>
        <p:spPr/>
        <p:txBody>
          <a:bodyPr/>
          <a:lstStyle/>
          <a:p>
            <a:fld id="{742BAB48-03C0-8441-90FB-F467C9D75244}" type="slidenum">
              <a:rPr lang="en-US" smtClean="0"/>
              <a:t>‹#›</a:t>
            </a:fld>
            <a:endParaRPr lang="en-US"/>
          </a:p>
        </p:txBody>
      </p:sp>
    </p:spTree>
    <p:extLst>
      <p:ext uri="{BB962C8B-B14F-4D97-AF65-F5344CB8AC3E}">
        <p14:creationId xmlns:p14="http://schemas.microsoft.com/office/powerpoint/2010/main" val="60455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9936D-577E-73CE-126A-C8BA0686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A56BD-446C-4A44-E25D-6903DDA26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D551-B0BB-7361-5C56-0EF9AFDD9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8FD-3E12-B845-89CB-99062531E7AC}" type="datetimeFigureOut">
              <a:rPr lang="en-US" smtClean="0"/>
              <a:t>5/17/25</a:t>
            </a:fld>
            <a:endParaRPr lang="en-US"/>
          </a:p>
        </p:txBody>
      </p:sp>
      <p:sp>
        <p:nvSpPr>
          <p:cNvPr id="5" name="Footer Placeholder 4">
            <a:extLst>
              <a:ext uri="{FF2B5EF4-FFF2-40B4-BE49-F238E27FC236}">
                <a16:creationId xmlns:a16="http://schemas.microsoft.com/office/drawing/2014/main" id="{C7797EE5-978D-7785-6E23-95A33E894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6253C-44AA-7ED4-80FA-038B9E237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BAB48-03C0-8441-90FB-F467C9D75244}" type="slidenum">
              <a:rPr lang="en-US" smtClean="0"/>
              <a:t>‹#›</a:t>
            </a:fld>
            <a:endParaRPr lang="en-US"/>
          </a:p>
        </p:txBody>
      </p:sp>
    </p:spTree>
    <p:extLst>
      <p:ext uri="{BB962C8B-B14F-4D97-AF65-F5344CB8AC3E}">
        <p14:creationId xmlns:p14="http://schemas.microsoft.com/office/powerpoint/2010/main" val="182079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9C548-6285-364D-9D5A-8C1A4564EF12}"/>
              </a:ext>
            </a:extLst>
          </p:cNvPr>
          <p:cNvPicPr>
            <a:picLocks noChangeAspect="1"/>
          </p:cNvPicPr>
          <p:nvPr/>
        </p:nvPicPr>
        <p:blipFill rotWithShape="1">
          <a:blip r:embed="rId3"/>
          <a:srcRect l="6593"/>
          <a:stretch/>
        </p:blipFill>
        <p:spPr>
          <a:xfrm>
            <a:off x="5911702" y="0"/>
            <a:ext cx="9594391" cy="6858000"/>
          </a:xfrm>
          <a:prstGeom prst="rect">
            <a:avLst/>
          </a:prstGeom>
          <a:gradFill flip="none" rotWithShape="1">
            <a:gsLst>
              <a:gs pos="0">
                <a:schemeClr val="accent1">
                  <a:lumMod val="5000"/>
                  <a:lumOff val="95000"/>
                </a:schemeClr>
              </a:gs>
              <a:gs pos="100000">
                <a:schemeClr val="bg1">
                  <a:alpha val="0"/>
                </a:schemeClr>
              </a:gs>
              <a:gs pos="100000">
                <a:schemeClr val="accent1">
                  <a:lumMod val="45000"/>
                  <a:lumOff val="55000"/>
                </a:schemeClr>
              </a:gs>
              <a:gs pos="100000">
                <a:schemeClr val="accent1">
                  <a:lumMod val="30000"/>
                  <a:lumOff val="70000"/>
                </a:schemeClr>
              </a:gs>
            </a:gsLst>
            <a:lin ang="10800000" scaled="1"/>
            <a:tileRect/>
          </a:gradFill>
        </p:spPr>
      </p:pic>
      <p:sp>
        <p:nvSpPr>
          <p:cNvPr id="5" name="Rectangle 4">
            <a:extLst>
              <a:ext uri="{FF2B5EF4-FFF2-40B4-BE49-F238E27FC236}">
                <a16:creationId xmlns:a16="http://schemas.microsoft.com/office/drawing/2014/main" id="{E54CA821-ED19-BE44-9D81-48BFB43C78FA}"/>
              </a:ext>
            </a:extLst>
          </p:cNvPr>
          <p:cNvSpPr>
            <a:spLocks noChangeAspect="1"/>
          </p:cNvSpPr>
          <p:nvPr/>
        </p:nvSpPr>
        <p:spPr>
          <a:xfrm>
            <a:off x="4511444" y="-2275358"/>
            <a:ext cx="11736000" cy="12011863"/>
          </a:xfrm>
          <a:prstGeom prst="rect">
            <a:avLst/>
          </a:prstGeom>
          <a:gradFill flip="none" rotWithShape="1">
            <a:gsLst>
              <a:gs pos="19000">
                <a:schemeClr val="bg1">
                  <a:alpha val="0"/>
                </a:schemeClr>
              </a:gs>
              <a:gs pos="100000">
                <a:schemeClr val="bg1">
                  <a:alpha val="0"/>
                </a:schemeClr>
              </a:gs>
              <a:gs pos="94000">
                <a:schemeClr val="bg1"/>
              </a:gs>
              <a:gs pos="49000">
                <a:srgbClr val="A123F4">
                  <a:lumMod val="0"/>
                  <a:lumOff val="10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1886B-CFFB-A54B-AD11-68E1FD51A79C}"/>
              </a:ext>
            </a:extLst>
          </p:cNvPr>
          <p:cNvSpPr>
            <a:spLocks noGrp="1"/>
          </p:cNvSpPr>
          <p:nvPr>
            <p:ph type="ctrTitle"/>
          </p:nvPr>
        </p:nvSpPr>
        <p:spPr>
          <a:xfrm>
            <a:off x="0" y="444131"/>
            <a:ext cx="7733132" cy="2387600"/>
          </a:xfrm>
        </p:spPr>
        <p:txBody>
          <a:bodyPr>
            <a:normAutofit/>
          </a:bodyPr>
          <a:lstStyle/>
          <a:p>
            <a:r>
              <a:rPr lang="en-US" sz="5000" dirty="0"/>
              <a:t>Handling marine movement data</a:t>
            </a:r>
            <a:endParaRPr lang="en-CA" sz="5000" dirty="0"/>
          </a:p>
        </p:txBody>
      </p:sp>
      <p:sp>
        <p:nvSpPr>
          <p:cNvPr id="3" name="Subtitle 2">
            <a:extLst>
              <a:ext uri="{FF2B5EF4-FFF2-40B4-BE49-F238E27FC236}">
                <a16:creationId xmlns:a16="http://schemas.microsoft.com/office/drawing/2014/main" id="{8CAAEC8F-9A30-6C4F-AE18-9E4EDBE6B16C}"/>
              </a:ext>
            </a:extLst>
          </p:cNvPr>
          <p:cNvSpPr>
            <a:spLocks noGrp="1"/>
          </p:cNvSpPr>
          <p:nvPr>
            <p:ph type="subTitle" idx="1"/>
          </p:nvPr>
        </p:nvSpPr>
        <p:spPr>
          <a:xfrm>
            <a:off x="-916020" y="4495654"/>
            <a:ext cx="9144000" cy="1655762"/>
          </a:xfrm>
        </p:spPr>
        <p:txBody>
          <a:bodyPr>
            <a:normAutofit fontScale="70000" lnSpcReduction="20000"/>
          </a:bodyPr>
          <a:lstStyle/>
          <a:p>
            <a:r>
              <a:rPr lang="en-US" sz="4400" dirty="0"/>
              <a:t>Marie Auger-Méthé</a:t>
            </a:r>
          </a:p>
          <a:p>
            <a:r>
              <a:rPr lang="en-US" dirty="0"/>
              <a:t>Canadian Research Chair Tier II in Statistical Ecology</a:t>
            </a:r>
          </a:p>
          <a:p>
            <a:r>
              <a:rPr lang="en-US" dirty="0"/>
              <a:t>Institute for the Oceans &amp; Fisheries</a:t>
            </a:r>
          </a:p>
          <a:p>
            <a:r>
              <a:rPr lang="en-US" dirty="0"/>
              <a:t>Dept. of Statistics</a:t>
            </a:r>
          </a:p>
          <a:p>
            <a:r>
              <a:rPr lang="en-US" dirty="0"/>
              <a:t>University of British Columbia</a:t>
            </a:r>
          </a:p>
          <a:p>
            <a:endParaRPr lang="en-US" dirty="0"/>
          </a:p>
        </p:txBody>
      </p:sp>
      <p:sp>
        <p:nvSpPr>
          <p:cNvPr id="6" name="TextBox 5">
            <a:extLst>
              <a:ext uri="{FF2B5EF4-FFF2-40B4-BE49-F238E27FC236}">
                <a16:creationId xmlns:a16="http://schemas.microsoft.com/office/drawing/2014/main" id="{2DEB6D56-4882-85E3-BDC3-9CEB2912DBA5}"/>
              </a:ext>
            </a:extLst>
          </p:cNvPr>
          <p:cNvSpPr txBox="1"/>
          <p:nvPr/>
        </p:nvSpPr>
        <p:spPr>
          <a:xfrm>
            <a:off x="2868706" y="-86061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F565D7D-7639-B758-BB9D-D3C47C2201C7}"/>
              </a:ext>
            </a:extLst>
          </p:cNvPr>
          <p:cNvPicPr>
            <a:picLocks noChangeAspect="1"/>
          </p:cNvPicPr>
          <p:nvPr/>
        </p:nvPicPr>
        <p:blipFill>
          <a:blip r:embed="rId4"/>
          <a:stretch>
            <a:fillRect/>
          </a:stretch>
        </p:blipFill>
        <p:spPr>
          <a:xfrm>
            <a:off x="167821" y="5855607"/>
            <a:ext cx="622300" cy="850900"/>
          </a:xfrm>
          <a:prstGeom prst="rect">
            <a:avLst/>
          </a:prstGeom>
        </p:spPr>
      </p:pic>
    </p:spTree>
    <p:extLst>
      <p:ext uri="{BB962C8B-B14F-4D97-AF65-F5344CB8AC3E}">
        <p14:creationId xmlns:p14="http://schemas.microsoft.com/office/powerpoint/2010/main" val="36675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12AE-618B-6974-D6C3-A9315204A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9620-251C-5D5B-D0D0-D7B31B3C314D}"/>
              </a:ext>
            </a:extLst>
          </p:cNvPr>
          <p:cNvSpPr>
            <a:spLocks noGrp="1"/>
          </p:cNvSpPr>
          <p:nvPr>
            <p:ph type="title"/>
          </p:nvPr>
        </p:nvSpPr>
        <p:spPr/>
        <p:txBody>
          <a:bodyPr/>
          <a:lstStyle/>
          <a:p>
            <a:r>
              <a:rPr lang="en-US" dirty="0"/>
              <a:t>Alternative for animals that stay under </a:t>
            </a:r>
            <a:br>
              <a:rPr lang="en-US" dirty="0"/>
            </a:br>
            <a:r>
              <a:rPr lang="en-US" dirty="0"/>
              <a:t>(or small animals)</a:t>
            </a:r>
          </a:p>
        </p:txBody>
      </p:sp>
      <p:sp>
        <p:nvSpPr>
          <p:cNvPr id="26" name="TextBox 25">
            <a:extLst>
              <a:ext uri="{FF2B5EF4-FFF2-40B4-BE49-F238E27FC236}">
                <a16:creationId xmlns:a16="http://schemas.microsoft.com/office/drawing/2014/main" id="{5D357941-E130-A72D-0022-B2282D968C31}"/>
              </a:ext>
            </a:extLst>
          </p:cNvPr>
          <p:cNvSpPr txBox="1"/>
          <p:nvPr/>
        </p:nvSpPr>
        <p:spPr>
          <a:xfrm>
            <a:off x="4204129" y="1678782"/>
            <a:ext cx="3642792" cy="523220"/>
          </a:xfrm>
          <a:prstGeom prst="rect">
            <a:avLst/>
          </a:prstGeom>
          <a:noFill/>
        </p:spPr>
        <p:txBody>
          <a:bodyPr wrap="none" rtlCol="0">
            <a:spAutoFit/>
          </a:bodyPr>
          <a:lstStyle/>
          <a:p>
            <a:r>
              <a:rPr lang="en-US" sz="2800" dirty="0"/>
              <a:t>Light-based geolocation</a:t>
            </a:r>
          </a:p>
        </p:txBody>
      </p:sp>
      <p:pic>
        <p:nvPicPr>
          <p:cNvPr id="3" name="Picture 2" descr="2000px-Seasons.svg.png">
            <a:extLst>
              <a:ext uri="{FF2B5EF4-FFF2-40B4-BE49-F238E27FC236}">
                <a16:creationId xmlns:a16="http://schemas.microsoft.com/office/drawing/2014/main" id="{87EAEFC3-E79A-959C-EF75-21A474D521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39440" y="4208743"/>
            <a:ext cx="4318000" cy="1627819"/>
          </a:xfrm>
          <a:prstGeom prst="rect">
            <a:avLst/>
          </a:prstGeom>
        </p:spPr>
      </p:pic>
      <p:sp>
        <p:nvSpPr>
          <p:cNvPr id="30" name="TextBox 29">
            <a:extLst>
              <a:ext uri="{FF2B5EF4-FFF2-40B4-BE49-F238E27FC236}">
                <a16:creationId xmlns:a16="http://schemas.microsoft.com/office/drawing/2014/main" id="{F2F1AED4-ED7D-214A-7E2A-F64399900EAF}"/>
              </a:ext>
            </a:extLst>
          </p:cNvPr>
          <p:cNvSpPr txBox="1"/>
          <p:nvPr/>
        </p:nvSpPr>
        <p:spPr>
          <a:xfrm>
            <a:off x="1981201" y="3121031"/>
            <a:ext cx="3150923" cy="461665"/>
          </a:xfrm>
          <a:prstGeom prst="rect">
            <a:avLst/>
          </a:prstGeom>
          <a:noFill/>
        </p:spPr>
        <p:txBody>
          <a:bodyPr wrap="none" rtlCol="0">
            <a:spAutoFit/>
          </a:bodyPr>
          <a:lstStyle/>
          <a:p>
            <a:r>
              <a:rPr lang="en-CA" sz="2400" dirty="0"/>
              <a:t>Latitudes use </a:t>
            </a:r>
            <a:r>
              <a:rPr lang="en-CA" sz="2400" dirty="0" err="1"/>
              <a:t>daylength</a:t>
            </a:r>
            <a:endParaRPr lang="en-CA" sz="2400" dirty="0"/>
          </a:p>
        </p:txBody>
      </p:sp>
      <p:sp>
        <p:nvSpPr>
          <p:cNvPr id="31" name="TextBox 30">
            <a:extLst>
              <a:ext uri="{FF2B5EF4-FFF2-40B4-BE49-F238E27FC236}">
                <a16:creationId xmlns:a16="http://schemas.microsoft.com/office/drawing/2014/main" id="{F8DA45FC-BBB3-A857-C65C-7A0120776825}"/>
              </a:ext>
            </a:extLst>
          </p:cNvPr>
          <p:cNvSpPr txBox="1"/>
          <p:nvPr/>
        </p:nvSpPr>
        <p:spPr>
          <a:xfrm>
            <a:off x="6152916" y="3121031"/>
            <a:ext cx="4543281" cy="830997"/>
          </a:xfrm>
          <a:prstGeom prst="rect">
            <a:avLst/>
          </a:prstGeom>
          <a:noFill/>
        </p:spPr>
        <p:txBody>
          <a:bodyPr wrap="none" rtlCol="0">
            <a:spAutoFit/>
          </a:bodyPr>
          <a:lstStyle/>
          <a:p>
            <a:r>
              <a:rPr lang="en-CA" sz="2400" dirty="0"/>
              <a:t>Longitudes use time difference</a:t>
            </a:r>
            <a:br>
              <a:rPr lang="en-CA" sz="2400" dirty="0"/>
            </a:br>
            <a:r>
              <a:rPr lang="en-CA" sz="2400" dirty="0"/>
              <a:t>between local and Greenwich time</a:t>
            </a:r>
          </a:p>
        </p:txBody>
      </p:sp>
      <p:grpSp>
        <p:nvGrpSpPr>
          <p:cNvPr id="32" name="Group 31">
            <a:extLst>
              <a:ext uri="{FF2B5EF4-FFF2-40B4-BE49-F238E27FC236}">
                <a16:creationId xmlns:a16="http://schemas.microsoft.com/office/drawing/2014/main" id="{0252D309-65FB-7787-F907-F90F045D7AA9}"/>
              </a:ext>
            </a:extLst>
          </p:cNvPr>
          <p:cNvGrpSpPr>
            <a:grpSpLocks noChangeAspect="1"/>
          </p:cNvGrpSpPr>
          <p:nvPr/>
        </p:nvGrpSpPr>
        <p:grpSpPr>
          <a:xfrm>
            <a:off x="6160961" y="3971273"/>
            <a:ext cx="4435754" cy="2283311"/>
            <a:chOff x="115440" y="3005543"/>
            <a:chExt cx="9144000" cy="4706888"/>
          </a:xfrm>
        </p:grpSpPr>
        <p:pic>
          <p:nvPicPr>
            <p:cNvPr id="33" name="Picture 32" descr="worldblank.jpg">
              <a:extLst>
                <a:ext uri="{FF2B5EF4-FFF2-40B4-BE49-F238E27FC236}">
                  <a16:creationId xmlns:a16="http://schemas.microsoft.com/office/drawing/2014/main" id="{2290C60B-162A-3268-EC1B-9E5513AA7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40" y="3005543"/>
              <a:ext cx="9144000" cy="4706888"/>
            </a:xfrm>
            <a:prstGeom prst="rect">
              <a:avLst/>
            </a:prstGeom>
          </p:spPr>
        </p:pic>
        <p:cxnSp>
          <p:nvCxnSpPr>
            <p:cNvPr id="34" name="Straight Connector 33">
              <a:extLst>
                <a:ext uri="{FF2B5EF4-FFF2-40B4-BE49-F238E27FC236}">
                  <a16:creationId xmlns:a16="http://schemas.microsoft.com/office/drawing/2014/main" id="{DFDF2B73-8365-1851-F6A6-8084311BD186}"/>
                </a:ext>
              </a:extLst>
            </p:cNvPr>
            <p:cNvCxnSpPr/>
            <p:nvPr/>
          </p:nvCxnSpPr>
          <p:spPr>
            <a:xfrm>
              <a:off x="4495040" y="3005543"/>
              <a:ext cx="0" cy="4706888"/>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75F0166-98AC-5137-8FE4-48B9B20EE6AD}"/>
                </a:ext>
              </a:extLst>
            </p:cNvPr>
            <p:cNvSpPr txBox="1"/>
            <p:nvPr/>
          </p:nvSpPr>
          <p:spPr>
            <a:xfrm>
              <a:off x="123599" y="4097524"/>
              <a:ext cx="2285094" cy="951691"/>
            </a:xfrm>
            <a:prstGeom prst="rect">
              <a:avLst/>
            </a:prstGeom>
            <a:noFill/>
          </p:spPr>
          <p:txBody>
            <a:bodyPr wrap="square" rtlCol="0">
              <a:spAutoFit/>
            </a:bodyPr>
            <a:lstStyle/>
            <a:p>
              <a:r>
                <a:rPr lang="en-CA" sz="2400" dirty="0"/>
                <a:t>12:00</a:t>
              </a:r>
            </a:p>
          </p:txBody>
        </p:sp>
        <p:sp>
          <p:nvSpPr>
            <p:cNvPr id="36" name="TextBox 35">
              <a:extLst>
                <a:ext uri="{FF2B5EF4-FFF2-40B4-BE49-F238E27FC236}">
                  <a16:creationId xmlns:a16="http://schemas.microsoft.com/office/drawing/2014/main" id="{D1CBE8E5-3FF1-09A6-CF89-DB5623A62E3F}"/>
                </a:ext>
              </a:extLst>
            </p:cNvPr>
            <p:cNvSpPr txBox="1"/>
            <p:nvPr/>
          </p:nvSpPr>
          <p:spPr>
            <a:xfrm>
              <a:off x="3590930" y="4097522"/>
              <a:ext cx="2428077" cy="951691"/>
            </a:xfrm>
            <a:prstGeom prst="rect">
              <a:avLst/>
            </a:prstGeom>
            <a:noFill/>
          </p:spPr>
          <p:txBody>
            <a:bodyPr wrap="square" rtlCol="0">
              <a:spAutoFit/>
            </a:bodyPr>
            <a:lstStyle/>
            <a:p>
              <a:r>
                <a:rPr lang="en-CA" sz="2400" dirty="0"/>
                <a:t>22:00</a:t>
              </a:r>
            </a:p>
          </p:txBody>
        </p:sp>
        <p:cxnSp>
          <p:nvCxnSpPr>
            <p:cNvPr id="37" name="Straight Arrow Connector 36">
              <a:extLst>
                <a:ext uri="{FF2B5EF4-FFF2-40B4-BE49-F238E27FC236}">
                  <a16:creationId xmlns:a16="http://schemas.microsoft.com/office/drawing/2014/main" id="{985F12F0-006D-C46E-D59D-A07F9D717490}"/>
                </a:ext>
              </a:extLst>
            </p:cNvPr>
            <p:cNvCxnSpPr/>
            <p:nvPr/>
          </p:nvCxnSpPr>
          <p:spPr>
            <a:xfrm>
              <a:off x="931646" y="4002705"/>
              <a:ext cx="3563394" cy="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626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Light-based geolocation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8316" y="3891027"/>
            <a:ext cx="3270885" cy="2460018"/>
          </a:xfrm>
          <a:prstGeom prst="rect">
            <a:avLst/>
          </a:prstGeom>
        </p:spPr>
      </p:pic>
      <p:pic>
        <p:nvPicPr>
          <p:cNvPr id="5" name="Picture 4"/>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
                    </a14:imgEffect>
                    <a14:imgEffect>
                      <a14:brightnessContrast bright="15000" contrast="-5000"/>
                    </a14:imgEffect>
                  </a14:imgLayer>
                </a14:imgProps>
              </a:ext>
              <a:ext uri="{28A0092B-C50C-407E-A947-70E740481C1C}">
                <a14:useLocalDpi xmlns:a14="http://schemas.microsoft.com/office/drawing/2010/main"/>
              </a:ext>
            </a:extLst>
          </a:blip>
          <a:srcRect/>
          <a:stretch/>
        </p:blipFill>
        <p:spPr>
          <a:xfrm>
            <a:off x="2336800" y="1615841"/>
            <a:ext cx="3272400" cy="2503786"/>
          </a:xfrm>
          <a:prstGeom prst="rect">
            <a:avLst/>
          </a:prstGeom>
        </p:spPr>
      </p:pic>
      <p:sp>
        <p:nvSpPr>
          <p:cNvPr id="6" name="TextShape 2"/>
          <p:cNvSpPr txBox="1"/>
          <p:nvPr/>
        </p:nvSpPr>
        <p:spPr>
          <a:xfrm>
            <a:off x="1524000" y="6568848"/>
            <a:ext cx="7054476" cy="289153"/>
          </a:xfrm>
          <a:prstGeom prst="rect">
            <a:avLst/>
          </a:prstGeom>
          <a:noFill/>
          <a:ln>
            <a:noFill/>
          </a:ln>
        </p:spPr>
        <p:txBody>
          <a:bodyPr lIns="89990" tIns="44996" rIns="89990" bIns="44996"/>
          <a:lstStyle/>
          <a:p>
            <a:r>
              <a:rPr lang="en-CA" sz="1400" dirty="0">
                <a:latin typeface="Arial"/>
              </a:rPr>
              <a:t>Photos: Katharine </a:t>
            </a:r>
            <a:r>
              <a:rPr lang="en-CA" sz="1400" dirty="0" err="1">
                <a:latin typeface="Arial"/>
              </a:rPr>
              <a:t>Studholme</a:t>
            </a:r>
            <a:r>
              <a:rPr lang="en-CA" sz="1400" dirty="0">
                <a:latin typeface="Arial"/>
              </a:rPr>
              <a:t>, M. </a:t>
            </a:r>
            <a:r>
              <a:rPr lang="en-CA" sz="1400" dirty="0" err="1">
                <a:latin typeface="Arial"/>
              </a:rPr>
              <a:t>Drever</a:t>
            </a:r>
            <a:endParaRPr sz="1400" dirty="0"/>
          </a:p>
        </p:txBody>
      </p:sp>
      <p:sp>
        <p:nvSpPr>
          <p:cNvPr id="7" name="Oval 6"/>
          <p:cNvSpPr/>
          <p:nvPr/>
        </p:nvSpPr>
        <p:spPr>
          <a:xfrm>
            <a:off x="3778729" y="3685274"/>
            <a:ext cx="538731" cy="41150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3" name="Picture 2" descr="IMG_4275.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a:xfrm>
            <a:off x="6268875" y="1615841"/>
            <a:ext cx="3526548" cy="2633472"/>
          </a:xfrm>
          <a:prstGeom prst="rect">
            <a:avLst/>
          </a:prstGeom>
        </p:spPr>
      </p:pic>
      <p:pic>
        <p:nvPicPr>
          <p:cNvPr id="8" name="Picture 7" descr="e_G0098261edited.jpe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74100" y="4240700"/>
            <a:ext cx="3506400" cy="2080800"/>
          </a:xfrm>
          <a:prstGeom prst="rect">
            <a:avLst/>
          </a:prstGeom>
        </p:spPr>
      </p:pic>
    </p:spTree>
    <p:extLst>
      <p:ext uri="{BB962C8B-B14F-4D97-AF65-F5344CB8AC3E}">
        <p14:creationId xmlns:p14="http://schemas.microsoft.com/office/powerpoint/2010/main" val="282253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Light-based geolocation</a:t>
            </a:r>
          </a:p>
        </p:txBody>
      </p:sp>
      <p:pic>
        <p:nvPicPr>
          <p:cNvPr id="3" name="Picture 2" descr="auklet1_TALK.pdf">
            <a:extLst>
              <a:ext uri="{FF2B5EF4-FFF2-40B4-BE49-F238E27FC236}">
                <a16:creationId xmlns:a16="http://schemas.microsoft.com/office/drawing/2014/main" id="{9835C3AA-D7C4-8773-1D41-D3A4A43154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95" t="682" r="1089" b="1406"/>
          <a:stretch/>
        </p:blipFill>
        <p:spPr>
          <a:xfrm>
            <a:off x="991386" y="2301100"/>
            <a:ext cx="2885619" cy="4259549"/>
          </a:xfrm>
          <a:prstGeom prst="rect">
            <a:avLst/>
          </a:prstGeom>
          <a:solidFill>
            <a:schemeClr val="tx2">
              <a:lumMod val="20000"/>
              <a:lumOff val="80000"/>
            </a:schemeClr>
          </a:solidFill>
          <a:ln w="19050">
            <a:solidFill>
              <a:schemeClr val="tx1"/>
            </a:solidFill>
          </a:ln>
        </p:spPr>
      </p:pic>
      <p:pic>
        <p:nvPicPr>
          <p:cNvPr id="10" name="Picture 9">
            <a:extLst>
              <a:ext uri="{FF2B5EF4-FFF2-40B4-BE49-F238E27FC236}">
                <a16:creationId xmlns:a16="http://schemas.microsoft.com/office/drawing/2014/main" id="{4280018D-243F-1BA6-5AA9-CE550668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2435" y="2258679"/>
            <a:ext cx="4437887" cy="4271467"/>
          </a:xfrm>
          <a:prstGeom prst="rect">
            <a:avLst/>
          </a:prstGeom>
        </p:spPr>
      </p:pic>
      <p:pic>
        <p:nvPicPr>
          <p:cNvPr id="11" name="Picture 10" descr="Salmo_salar_Atlantic_Salmon_.png">
            <a:extLst>
              <a:ext uri="{FF2B5EF4-FFF2-40B4-BE49-F238E27FC236}">
                <a16:creationId xmlns:a16="http://schemas.microsoft.com/office/drawing/2014/main" id="{00EBF982-8729-00E3-09FB-673FB39B9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5228" y="1638473"/>
            <a:ext cx="1460500" cy="563753"/>
          </a:xfrm>
          <a:prstGeom prst="rect">
            <a:avLst/>
          </a:prstGeom>
        </p:spPr>
      </p:pic>
      <p:sp>
        <p:nvSpPr>
          <p:cNvPr id="12" name="TextBox 11">
            <a:extLst>
              <a:ext uri="{FF2B5EF4-FFF2-40B4-BE49-F238E27FC236}">
                <a16:creationId xmlns:a16="http://schemas.microsoft.com/office/drawing/2014/main" id="{BD4AC6E2-1AA9-89FF-B8CA-0E02FD4EC465}"/>
              </a:ext>
            </a:extLst>
          </p:cNvPr>
          <p:cNvSpPr txBox="1"/>
          <p:nvPr/>
        </p:nvSpPr>
        <p:spPr>
          <a:xfrm>
            <a:off x="6068943" y="1674485"/>
            <a:ext cx="2125101" cy="461665"/>
          </a:xfrm>
          <a:prstGeom prst="rect">
            <a:avLst/>
          </a:prstGeom>
          <a:noFill/>
        </p:spPr>
        <p:txBody>
          <a:bodyPr wrap="none" rtlCol="0">
            <a:spAutoFit/>
          </a:bodyPr>
          <a:lstStyle/>
          <a:p>
            <a:pPr algn="ctr"/>
            <a:r>
              <a:rPr lang="en-CA" sz="2400" dirty="0"/>
              <a:t>Atlantic salmon</a:t>
            </a:r>
          </a:p>
        </p:txBody>
      </p:sp>
      <p:pic>
        <p:nvPicPr>
          <p:cNvPr id="13" name="Picture 12">
            <a:extLst>
              <a:ext uri="{FF2B5EF4-FFF2-40B4-BE49-F238E27FC236}">
                <a16:creationId xmlns:a16="http://schemas.microsoft.com/office/drawing/2014/main" id="{0D9BC7B4-8728-5FF4-9726-A8E45763394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0653" y="1480609"/>
            <a:ext cx="700596" cy="714895"/>
          </a:xfrm>
          <a:prstGeom prst="rect">
            <a:avLst/>
          </a:prstGeom>
        </p:spPr>
      </p:pic>
      <p:sp>
        <p:nvSpPr>
          <p:cNvPr id="14" name="TextBox 13">
            <a:extLst>
              <a:ext uri="{FF2B5EF4-FFF2-40B4-BE49-F238E27FC236}">
                <a16:creationId xmlns:a16="http://schemas.microsoft.com/office/drawing/2014/main" id="{911B086E-F6C0-47D9-7C98-B8D54C0ED596}"/>
              </a:ext>
            </a:extLst>
          </p:cNvPr>
          <p:cNvSpPr txBox="1"/>
          <p:nvPr/>
        </p:nvSpPr>
        <p:spPr>
          <a:xfrm>
            <a:off x="1429701" y="1638473"/>
            <a:ext cx="2426866" cy="461665"/>
          </a:xfrm>
          <a:prstGeom prst="rect">
            <a:avLst/>
          </a:prstGeom>
          <a:noFill/>
        </p:spPr>
        <p:txBody>
          <a:bodyPr wrap="none" rtlCol="0">
            <a:spAutoFit/>
          </a:bodyPr>
          <a:lstStyle/>
          <a:p>
            <a:pPr algn="ctr"/>
            <a:r>
              <a:rPr lang="en-CA" sz="2400" dirty="0"/>
              <a:t>Rhinoceros auklet</a:t>
            </a:r>
          </a:p>
        </p:txBody>
      </p:sp>
      <p:sp>
        <p:nvSpPr>
          <p:cNvPr id="15" name="TextBox 14">
            <a:extLst>
              <a:ext uri="{FF2B5EF4-FFF2-40B4-BE49-F238E27FC236}">
                <a16:creationId xmlns:a16="http://schemas.microsoft.com/office/drawing/2014/main" id="{A9F14956-108E-C911-40EB-E2FC988AD6DC}"/>
              </a:ext>
            </a:extLst>
          </p:cNvPr>
          <p:cNvSpPr txBox="1"/>
          <p:nvPr/>
        </p:nvSpPr>
        <p:spPr>
          <a:xfrm>
            <a:off x="8568829" y="2951946"/>
            <a:ext cx="3623171" cy="954107"/>
          </a:xfrm>
          <a:prstGeom prst="rect">
            <a:avLst/>
          </a:prstGeom>
          <a:noFill/>
        </p:spPr>
        <p:txBody>
          <a:bodyPr wrap="none" rtlCol="0">
            <a:spAutoFit/>
          </a:bodyPr>
          <a:lstStyle/>
          <a:p>
            <a:pPr marL="457200" indent="-457200">
              <a:buFont typeface="Arial" panose="020B0604020202020204" pitchFamily="34" charset="0"/>
              <a:buChar char="•"/>
            </a:pPr>
            <a:r>
              <a:rPr lang="en-CA" sz="2800" baseline="0" dirty="0"/>
              <a:t>Very inaccurate data</a:t>
            </a:r>
            <a:endParaRPr lang="en-CA" sz="2800" dirty="0"/>
          </a:p>
          <a:p>
            <a:pPr marL="914400" lvl="1" indent="-457200">
              <a:buFont typeface="Arial" panose="020B0604020202020204" pitchFamily="34" charset="0"/>
              <a:buChar char="•"/>
            </a:pPr>
            <a:r>
              <a:rPr lang="en-CA" sz="2800" baseline="0" dirty="0"/>
              <a:t>Error 200km</a:t>
            </a:r>
            <a:endParaRPr lang="en-US" sz="2800" dirty="0"/>
          </a:p>
        </p:txBody>
      </p:sp>
    </p:spTree>
    <p:extLst>
      <p:ext uri="{BB962C8B-B14F-4D97-AF65-F5344CB8AC3E}">
        <p14:creationId xmlns:p14="http://schemas.microsoft.com/office/powerpoint/2010/main" val="122528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7" name="Shape 5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2650" y="3264760"/>
            <a:ext cx="5081794" cy="2503350"/>
          </a:xfrm>
          <a:prstGeom prst="rect">
            <a:avLst/>
          </a:prstGeom>
          <a:noFill/>
          <a:ln>
            <a:noFill/>
          </a:ln>
        </p:spPr>
      </p:pic>
      <p:pic>
        <p:nvPicPr>
          <p:cNvPr id="528" name="Shape 5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28750" y="2400620"/>
            <a:ext cx="2650744" cy="3039263"/>
          </a:xfrm>
          <a:prstGeom prst="rect">
            <a:avLst/>
          </a:prstGeom>
          <a:noFill/>
          <a:ln>
            <a:noFill/>
          </a:ln>
        </p:spPr>
      </p:pic>
      <p:pic>
        <p:nvPicPr>
          <p:cNvPr id="529" name="Shape 5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4869" y="1699978"/>
            <a:ext cx="5457826" cy="1095825"/>
          </a:xfrm>
          <a:prstGeom prst="rect">
            <a:avLst/>
          </a:prstGeom>
          <a:noFill/>
          <a:ln>
            <a:noFill/>
          </a:ln>
        </p:spPr>
      </p:pic>
      <p:sp>
        <p:nvSpPr>
          <p:cNvPr id="2" name="TextBox 1">
            <a:extLst>
              <a:ext uri="{FF2B5EF4-FFF2-40B4-BE49-F238E27FC236}">
                <a16:creationId xmlns:a16="http://schemas.microsoft.com/office/drawing/2014/main" id="{33328F3A-263C-794F-8CF5-993B8A4C0B65}"/>
              </a:ext>
            </a:extLst>
          </p:cNvPr>
          <p:cNvSpPr txBox="1"/>
          <p:nvPr/>
        </p:nvSpPr>
        <p:spPr>
          <a:xfrm>
            <a:off x="6640984" y="2488769"/>
            <a:ext cx="895951" cy="300082"/>
          </a:xfrm>
          <a:prstGeom prst="rect">
            <a:avLst/>
          </a:prstGeom>
          <a:noFill/>
        </p:spPr>
        <p:txBody>
          <a:bodyPr wrap="none" rtlCol="0">
            <a:spAutoFit/>
          </a:bodyPr>
          <a:lstStyle/>
          <a:p>
            <a:r>
              <a:rPr lang="en-US" sz="1350" dirty="0">
                <a:solidFill>
                  <a:schemeClr val="bg1">
                    <a:lumMod val="65000"/>
                  </a:schemeClr>
                </a:solidFill>
              </a:rPr>
              <a:t>M.A.T.O.S.</a:t>
            </a:r>
          </a:p>
        </p:txBody>
      </p:sp>
      <p:sp>
        <p:nvSpPr>
          <p:cNvPr id="7" name="TextBox 6">
            <a:extLst>
              <a:ext uri="{FF2B5EF4-FFF2-40B4-BE49-F238E27FC236}">
                <a16:creationId xmlns:a16="http://schemas.microsoft.com/office/drawing/2014/main" id="{FE27F2D7-DA1E-264D-A15E-BF821088D415}"/>
              </a:ext>
            </a:extLst>
          </p:cNvPr>
          <p:cNvSpPr txBox="1"/>
          <p:nvPr/>
        </p:nvSpPr>
        <p:spPr>
          <a:xfrm>
            <a:off x="6393830" y="5747173"/>
            <a:ext cx="983539" cy="300082"/>
          </a:xfrm>
          <a:prstGeom prst="rect">
            <a:avLst/>
          </a:prstGeom>
          <a:noFill/>
        </p:spPr>
        <p:txBody>
          <a:bodyPr wrap="none" rtlCol="0">
            <a:spAutoFit/>
          </a:bodyPr>
          <a:lstStyle/>
          <a:p>
            <a:r>
              <a:rPr lang="en-US" sz="1350" dirty="0">
                <a:solidFill>
                  <a:schemeClr val="bg1">
                    <a:lumMod val="65000"/>
                  </a:schemeClr>
                </a:solidFill>
              </a:rPr>
              <a:t>F.W.C. 2016</a:t>
            </a:r>
          </a:p>
        </p:txBody>
      </p:sp>
      <p:sp>
        <p:nvSpPr>
          <p:cNvPr id="9" name="Title 1"/>
          <p:cNvSpPr>
            <a:spLocks noGrp="1"/>
          </p:cNvSpPr>
          <p:nvPr>
            <p:ph type="title"/>
          </p:nvPr>
        </p:nvSpPr>
        <p:spPr>
          <a:xfrm>
            <a:off x="1981200" y="274638"/>
            <a:ext cx="8229600" cy="1143000"/>
          </a:xfrm>
        </p:spPr>
        <p:txBody>
          <a:bodyPr>
            <a:normAutofit/>
          </a:bodyPr>
          <a:lstStyle/>
          <a:p>
            <a:r>
              <a:rPr lang="en-CA" dirty="0" err="1"/>
              <a:t>Accoustic</a:t>
            </a:r>
            <a:r>
              <a:rPr lang="en-CA" dirty="0"/>
              <a:t> tracking</a:t>
            </a:r>
          </a:p>
        </p:txBody>
      </p:sp>
    </p:spTree>
    <p:extLst>
      <p:ext uri="{BB962C8B-B14F-4D97-AF65-F5344CB8AC3E}">
        <p14:creationId xmlns:p14="http://schemas.microsoft.com/office/powerpoint/2010/main" val="196708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Increase in telemetry studies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1627281"/>
            <a:ext cx="4459224" cy="2972816"/>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5522" y="1436647"/>
            <a:ext cx="4289581" cy="302411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2276" y="4649905"/>
            <a:ext cx="6206490" cy="219837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933" y="4834033"/>
            <a:ext cx="1247902" cy="684403"/>
          </a:xfrm>
          <a:prstGeom prst="rect">
            <a:avLst/>
          </a:prstGeom>
        </p:spPr>
      </p:pic>
    </p:spTree>
    <p:extLst>
      <p:ext uri="{BB962C8B-B14F-4D97-AF65-F5344CB8AC3E}">
        <p14:creationId xmlns:p14="http://schemas.microsoft.com/office/powerpoint/2010/main" val="411358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E091-67B6-8F32-4069-5F242F8F31F6}"/>
              </a:ext>
            </a:extLst>
          </p:cNvPr>
          <p:cNvSpPr>
            <a:spLocks noGrp="1"/>
          </p:cNvSpPr>
          <p:nvPr>
            <p:ph type="title"/>
          </p:nvPr>
        </p:nvSpPr>
        <p:spPr/>
        <p:txBody>
          <a:bodyPr/>
          <a:lstStyle/>
          <a:p>
            <a:r>
              <a:rPr lang="en-US" dirty="0"/>
              <a:t>Comparison between methods</a:t>
            </a:r>
          </a:p>
        </p:txBody>
      </p:sp>
      <p:pic>
        <p:nvPicPr>
          <p:cNvPr id="4" name="Picture 3" descr="2000px-Seasons.svg.png">
            <a:extLst>
              <a:ext uri="{FF2B5EF4-FFF2-40B4-BE49-F238E27FC236}">
                <a16:creationId xmlns:a16="http://schemas.microsoft.com/office/drawing/2014/main" id="{A36EE252-A2F0-8920-3ACF-71D74B32F3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27297" y="3573378"/>
            <a:ext cx="2578352" cy="972000"/>
          </a:xfrm>
          <a:prstGeom prst="rect">
            <a:avLst/>
          </a:prstGeom>
        </p:spPr>
      </p:pic>
      <p:grpSp>
        <p:nvGrpSpPr>
          <p:cNvPr id="5" name="Group 4">
            <a:extLst>
              <a:ext uri="{FF2B5EF4-FFF2-40B4-BE49-F238E27FC236}">
                <a16:creationId xmlns:a16="http://schemas.microsoft.com/office/drawing/2014/main" id="{4B4A032F-E253-1542-10C6-A93A48EBA265}"/>
              </a:ext>
            </a:extLst>
          </p:cNvPr>
          <p:cNvGrpSpPr>
            <a:grpSpLocks noChangeAspect="1"/>
          </p:cNvGrpSpPr>
          <p:nvPr/>
        </p:nvGrpSpPr>
        <p:grpSpPr>
          <a:xfrm>
            <a:off x="1790408" y="3201915"/>
            <a:ext cx="2694003" cy="2304000"/>
            <a:chOff x="1657510" y="1862141"/>
            <a:chExt cx="4733878" cy="4048550"/>
          </a:xfrm>
        </p:grpSpPr>
        <p:pic>
          <p:nvPicPr>
            <p:cNvPr id="6" name="Picture 5" descr="satellite3.png">
              <a:extLst>
                <a:ext uri="{FF2B5EF4-FFF2-40B4-BE49-F238E27FC236}">
                  <a16:creationId xmlns:a16="http://schemas.microsoft.com/office/drawing/2014/main" id="{5EFDAE82-B047-6E9C-15A7-C0DD8F2693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7" name="Picture 6" descr="satellite3.png">
              <a:extLst>
                <a:ext uri="{FF2B5EF4-FFF2-40B4-BE49-F238E27FC236}">
                  <a16:creationId xmlns:a16="http://schemas.microsoft.com/office/drawing/2014/main" id="{A8EC1652-52A1-7339-7DFB-831F5DFF4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8" name="Picture 7" descr="Lepidochelys_olivacea_Olive_Ridley_Turtle_adult.png">
              <a:extLst>
                <a:ext uri="{FF2B5EF4-FFF2-40B4-BE49-F238E27FC236}">
                  <a16:creationId xmlns:a16="http://schemas.microsoft.com/office/drawing/2014/main" id="{E7DFBFA6-1EF5-E3B1-FAE9-7CA4FDD679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9" name="Picture 8" descr="phone_iso_400x360.png">
              <a:extLst>
                <a:ext uri="{FF2B5EF4-FFF2-40B4-BE49-F238E27FC236}">
                  <a16:creationId xmlns:a16="http://schemas.microsoft.com/office/drawing/2014/main" id="{7CB5FEA4-52C2-4FF3-57CE-B1129ECE14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0" name="Group 9">
              <a:extLst>
                <a:ext uri="{FF2B5EF4-FFF2-40B4-BE49-F238E27FC236}">
                  <a16:creationId xmlns:a16="http://schemas.microsoft.com/office/drawing/2014/main" id="{74C2CE45-AC3A-1D26-143F-571FEFC05A74}"/>
                </a:ext>
              </a:extLst>
            </p:cNvPr>
            <p:cNvGrpSpPr/>
            <p:nvPr/>
          </p:nvGrpSpPr>
          <p:grpSpPr>
            <a:xfrm>
              <a:off x="2193987" y="2565585"/>
              <a:ext cx="565245" cy="606178"/>
              <a:chOff x="2712120" y="2765020"/>
              <a:chExt cx="697833" cy="748368"/>
            </a:xfrm>
          </p:grpSpPr>
          <p:sp>
            <p:nvSpPr>
              <p:cNvPr id="22" name="Arc 21">
                <a:extLst>
                  <a:ext uri="{FF2B5EF4-FFF2-40B4-BE49-F238E27FC236}">
                    <a16:creationId xmlns:a16="http://schemas.microsoft.com/office/drawing/2014/main" id="{36656561-8FA4-5573-34C9-2383A7BD7586}"/>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3" name="Arc 22">
                <a:extLst>
                  <a:ext uri="{FF2B5EF4-FFF2-40B4-BE49-F238E27FC236}">
                    <a16:creationId xmlns:a16="http://schemas.microsoft.com/office/drawing/2014/main" id="{3302CAB1-BF7E-591D-7CBF-C881A8D6660E}"/>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21EEDE4B-90AC-741A-1558-205204DC94A9}"/>
                </a:ext>
              </a:extLst>
            </p:cNvPr>
            <p:cNvGrpSpPr/>
            <p:nvPr/>
          </p:nvGrpSpPr>
          <p:grpSpPr>
            <a:xfrm rot="2979525">
              <a:off x="4041506" y="2180890"/>
              <a:ext cx="565245" cy="606178"/>
              <a:chOff x="2712120" y="2765020"/>
              <a:chExt cx="697833" cy="748368"/>
            </a:xfrm>
          </p:grpSpPr>
          <p:sp>
            <p:nvSpPr>
              <p:cNvPr id="20" name="Arc 19">
                <a:extLst>
                  <a:ext uri="{FF2B5EF4-FFF2-40B4-BE49-F238E27FC236}">
                    <a16:creationId xmlns:a16="http://schemas.microsoft.com/office/drawing/2014/main" id="{B834165B-D562-E37A-7B9C-4D02E0A2B4DA}"/>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E0BBFF65-27C5-B357-2529-E21EFB7459BB}"/>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A5C89BB-66D2-B1BA-0BB3-E4B60E901BBA}"/>
                </a:ext>
              </a:extLst>
            </p:cNvPr>
            <p:cNvGrpSpPr/>
            <p:nvPr/>
          </p:nvGrpSpPr>
          <p:grpSpPr>
            <a:xfrm rot="3954990">
              <a:off x="5056879" y="2305541"/>
              <a:ext cx="565245" cy="606178"/>
              <a:chOff x="2712121" y="2765021"/>
              <a:chExt cx="697833" cy="748368"/>
            </a:xfrm>
          </p:grpSpPr>
          <p:sp>
            <p:nvSpPr>
              <p:cNvPr id="18" name="Arc 17">
                <a:extLst>
                  <a:ext uri="{FF2B5EF4-FFF2-40B4-BE49-F238E27FC236}">
                    <a16:creationId xmlns:a16="http://schemas.microsoft.com/office/drawing/2014/main" id="{B10A756D-C33E-4948-2BDF-7CD7FF3A6313}"/>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a:extLst>
                  <a:ext uri="{FF2B5EF4-FFF2-40B4-BE49-F238E27FC236}">
                    <a16:creationId xmlns:a16="http://schemas.microsoft.com/office/drawing/2014/main" id="{36EF1870-B5E4-B142-04B1-3B421A98CC96}"/>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3" name="Straight Connector 12">
              <a:extLst>
                <a:ext uri="{FF2B5EF4-FFF2-40B4-BE49-F238E27FC236}">
                  <a16:creationId xmlns:a16="http://schemas.microsoft.com/office/drawing/2014/main" id="{823680A1-A77B-A066-DFB3-6B0201729E32}"/>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1545A5A-B0BF-5471-82BB-096B9352E6C8}"/>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B56B47A-A754-C2DA-D477-8142A2B0A25E}"/>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6" name="Picture 15" descr="Habitat_2D_exposed_sand_with_calcareous_base.png">
              <a:extLst>
                <a:ext uri="{FF2B5EF4-FFF2-40B4-BE49-F238E27FC236}">
                  <a16:creationId xmlns:a16="http://schemas.microsoft.com/office/drawing/2014/main" id="{628A1C83-6B9E-C46B-E9C0-14BF13559601}"/>
                </a:ext>
              </a:extLst>
            </p:cNvPr>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657510" y="4312290"/>
              <a:ext cx="4733878" cy="1598401"/>
            </a:xfrm>
            <a:prstGeom prst="rect">
              <a:avLst/>
            </a:prstGeom>
          </p:spPr>
        </p:pic>
        <p:pic>
          <p:nvPicPr>
            <p:cNvPr id="17" name="Picture 16" descr="satellite3.png">
              <a:extLst>
                <a:ext uri="{FF2B5EF4-FFF2-40B4-BE49-F238E27FC236}">
                  <a16:creationId xmlns:a16="http://schemas.microsoft.com/office/drawing/2014/main" id="{8B5FEEB4-82F0-460F-B318-B0B5F401D0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sp>
        <p:nvSpPr>
          <p:cNvPr id="26" name="TextBox 25">
            <a:extLst>
              <a:ext uri="{FF2B5EF4-FFF2-40B4-BE49-F238E27FC236}">
                <a16:creationId xmlns:a16="http://schemas.microsoft.com/office/drawing/2014/main" id="{BB3D3D54-2FBE-F656-946E-3DC3270E1B7F}"/>
              </a:ext>
            </a:extLst>
          </p:cNvPr>
          <p:cNvSpPr txBox="1"/>
          <p:nvPr/>
        </p:nvSpPr>
        <p:spPr>
          <a:xfrm>
            <a:off x="2208046" y="2100293"/>
            <a:ext cx="1850956" cy="523220"/>
          </a:xfrm>
          <a:prstGeom prst="rect">
            <a:avLst/>
          </a:prstGeom>
          <a:noFill/>
        </p:spPr>
        <p:txBody>
          <a:bodyPr wrap="none" rtlCol="0">
            <a:spAutoFit/>
          </a:bodyPr>
          <a:lstStyle/>
          <a:p>
            <a:r>
              <a:rPr lang="en-US" sz="2800" dirty="0" err="1"/>
              <a:t>Fastloc</a:t>
            </a:r>
            <a:r>
              <a:rPr lang="en-US" sz="2800" dirty="0"/>
              <a:t> GPS</a:t>
            </a:r>
          </a:p>
        </p:txBody>
      </p:sp>
      <p:grpSp>
        <p:nvGrpSpPr>
          <p:cNvPr id="29" name="Group 28">
            <a:extLst>
              <a:ext uri="{FF2B5EF4-FFF2-40B4-BE49-F238E27FC236}">
                <a16:creationId xmlns:a16="http://schemas.microsoft.com/office/drawing/2014/main" id="{2381FAD9-4A8D-9927-F5ED-66D7859AEE76}"/>
              </a:ext>
            </a:extLst>
          </p:cNvPr>
          <p:cNvGrpSpPr/>
          <p:nvPr/>
        </p:nvGrpSpPr>
        <p:grpSpPr>
          <a:xfrm>
            <a:off x="4715608" y="2747526"/>
            <a:ext cx="2749795" cy="2767619"/>
            <a:chOff x="7389999" y="3429000"/>
            <a:chExt cx="2749795" cy="2767619"/>
          </a:xfrm>
        </p:grpSpPr>
        <p:pic>
          <p:nvPicPr>
            <p:cNvPr id="24" name="Picture 23" descr="tracking1.jpg">
              <a:extLst>
                <a:ext uri="{FF2B5EF4-FFF2-40B4-BE49-F238E27FC236}">
                  <a16:creationId xmlns:a16="http://schemas.microsoft.com/office/drawing/2014/main" id="{348D3ED2-5613-6EA4-48F0-D3C3913490B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8" name="Rounded Rectangle 27">
              <a:extLst>
                <a:ext uri="{FF2B5EF4-FFF2-40B4-BE49-F238E27FC236}">
                  <a16:creationId xmlns:a16="http://schemas.microsoft.com/office/drawing/2014/main" id="{2D14060C-6679-2E91-6B11-AB7E394E208A}"/>
                </a:ext>
              </a:extLst>
            </p:cNvPr>
            <p:cNvSpPr/>
            <p:nvPr/>
          </p:nvSpPr>
          <p:spPr>
            <a:xfrm>
              <a:off x="7389999" y="3429000"/>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39FFE33E-2500-C610-22EC-44258B303E8D}"/>
              </a:ext>
            </a:extLst>
          </p:cNvPr>
          <p:cNvSpPr/>
          <p:nvPr/>
        </p:nvSpPr>
        <p:spPr>
          <a:xfrm>
            <a:off x="1782743" y="2732721"/>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76F6F77-3E2F-AB81-2190-B6FD11FEA2E9}"/>
              </a:ext>
            </a:extLst>
          </p:cNvPr>
          <p:cNvSpPr/>
          <p:nvPr/>
        </p:nvSpPr>
        <p:spPr>
          <a:xfrm>
            <a:off x="7648473" y="2745133"/>
            <a:ext cx="2736000" cy="2767619"/>
          </a:xfrm>
          <a:prstGeom prst="roundRect">
            <a:avLst>
              <a:gd name="adj" fmla="val 4495"/>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5E9631-355A-AA70-3233-DB4DF13107FA}"/>
              </a:ext>
            </a:extLst>
          </p:cNvPr>
          <p:cNvSpPr txBox="1"/>
          <p:nvPr/>
        </p:nvSpPr>
        <p:spPr>
          <a:xfrm>
            <a:off x="8041206" y="1728095"/>
            <a:ext cx="1950534" cy="954107"/>
          </a:xfrm>
          <a:prstGeom prst="rect">
            <a:avLst/>
          </a:prstGeom>
          <a:noFill/>
        </p:spPr>
        <p:txBody>
          <a:bodyPr wrap="none" rtlCol="0">
            <a:spAutoFit/>
          </a:bodyPr>
          <a:lstStyle/>
          <a:p>
            <a:r>
              <a:rPr lang="en-US" sz="2800" dirty="0"/>
              <a:t>Light-based </a:t>
            </a:r>
            <a:br>
              <a:rPr lang="en-US" sz="2800" dirty="0"/>
            </a:br>
            <a:r>
              <a:rPr lang="en-US" sz="2800" dirty="0"/>
              <a:t>geolocation</a:t>
            </a:r>
          </a:p>
        </p:txBody>
      </p:sp>
      <p:pic>
        <p:nvPicPr>
          <p:cNvPr id="33" name="Picture 32" descr="Salmo_salar_Atlantic_Salmon_.png">
            <a:extLst>
              <a:ext uri="{FF2B5EF4-FFF2-40B4-BE49-F238E27FC236}">
                <a16:creationId xmlns:a16="http://schemas.microsoft.com/office/drawing/2014/main" id="{3B01938C-BA38-8D5F-5FD2-983E7F990A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7198" y="4576241"/>
            <a:ext cx="1460500" cy="563753"/>
          </a:xfrm>
          <a:prstGeom prst="rect">
            <a:avLst/>
          </a:prstGeom>
        </p:spPr>
      </p:pic>
      <p:sp>
        <p:nvSpPr>
          <p:cNvPr id="34" name="Right Arrow 33">
            <a:extLst>
              <a:ext uri="{FF2B5EF4-FFF2-40B4-BE49-F238E27FC236}">
                <a16:creationId xmlns:a16="http://schemas.microsoft.com/office/drawing/2014/main" id="{93A2765D-AB23-1C2E-1EE4-C307165C2E1B}"/>
              </a:ext>
            </a:extLst>
          </p:cNvPr>
          <p:cNvSpPr/>
          <p:nvPr/>
        </p:nvSpPr>
        <p:spPr>
          <a:xfrm>
            <a:off x="4059002" y="6012059"/>
            <a:ext cx="4234766" cy="396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3840270-EACF-7123-4559-BAD47AE07E94}"/>
              </a:ext>
            </a:extLst>
          </p:cNvPr>
          <p:cNvSpPr txBox="1"/>
          <p:nvPr/>
        </p:nvSpPr>
        <p:spPr>
          <a:xfrm>
            <a:off x="8920707" y="6012059"/>
            <a:ext cx="612668" cy="369332"/>
          </a:xfrm>
          <a:prstGeom prst="rect">
            <a:avLst/>
          </a:prstGeom>
          <a:noFill/>
        </p:spPr>
        <p:txBody>
          <a:bodyPr wrap="none" rtlCol="0">
            <a:spAutoFit/>
          </a:bodyPr>
          <a:lstStyle/>
          <a:p>
            <a:r>
              <a:rPr lang="en-US" dirty="0"/>
              <a:t>High</a:t>
            </a:r>
          </a:p>
        </p:txBody>
      </p:sp>
      <p:sp>
        <p:nvSpPr>
          <p:cNvPr id="37" name="TextBox 36">
            <a:extLst>
              <a:ext uri="{FF2B5EF4-FFF2-40B4-BE49-F238E27FC236}">
                <a16:creationId xmlns:a16="http://schemas.microsoft.com/office/drawing/2014/main" id="{8B1E71D2-2AF6-1C2C-67C4-C6C4209145F8}"/>
              </a:ext>
            </a:extLst>
          </p:cNvPr>
          <p:cNvSpPr txBox="1"/>
          <p:nvPr/>
        </p:nvSpPr>
        <p:spPr>
          <a:xfrm>
            <a:off x="5664834" y="6408934"/>
            <a:ext cx="655436" cy="369332"/>
          </a:xfrm>
          <a:prstGeom prst="rect">
            <a:avLst/>
          </a:prstGeom>
          <a:noFill/>
        </p:spPr>
        <p:txBody>
          <a:bodyPr wrap="none" rtlCol="0">
            <a:spAutoFit/>
          </a:bodyPr>
          <a:lstStyle/>
          <a:p>
            <a:r>
              <a:rPr lang="en-US" dirty="0"/>
              <a:t>Error</a:t>
            </a:r>
          </a:p>
        </p:txBody>
      </p:sp>
      <p:sp>
        <p:nvSpPr>
          <p:cNvPr id="38" name="TextBox 37">
            <a:extLst>
              <a:ext uri="{FF2B5EF4-FFF2-40B4-BE49-F238E27FC236}">
                <a16:creationId xmlns:a16="http://schemas.microsoft.com/office/drawing/2014/main" id="{1FE92440-304A-C307-AF01-BBCA723F2230}"/>
              </a:ext>
            </a:extLst>
          </p:cNvPr>
          <p:cNvSpPr txBox="1"/>
          <p:nvPr/>
        </p:nvSpPr>
        <p:spPr>
          <a:xfrm>
            <a:off x="5578982" y="2100293"/>
            <a:ext cx="1009251" cy="523220"/>
          </a:xfrm>
          <a:prstGeom prst="rect">
            <a:avLst/>
          </a:prstGeom>
          <a:noFill/>
        </p:spPr>
        <p:txBody>
          <a:bodyPr wrap="none" rtlCol="0">
            <a:spAutoFit/>
          </a:bodyPr>
          <a:lstStyle/>
          <a:p>
            <a:r>
              <a:rPr lang="en-US" sz="2800" dirty="0"/>
              <a:t>Argos</a:t>
            </a:r>
          </a:p>
        </p:txBody>
      </p:sp>
      <p:sp>
        <p:nvSpPr>
          <p:cNvPr id="39" name="TextBox 38">
            <a:extLst>
              <a:ext uri="{FF2B5EF4-FFF2-40B4-BE49-F238E27FC236}">
                <a16:creationId xmlns:a16="http://schemas.microsoft.com/office/drawing/2014/main" id="{50C3854E-1BB4-3F2F-A6EC-F42A0C2562AF}"/>
              </a:ext>
            </a:extLst>
          </p:cNvPr>
          <p:cNvSpPr txBox="1"/>
          <p:nvPr/>
        </p:nvSpPr>
        <p:spPr>
          <a:xfrm>
            <a:off x="2657622" y="6025830"/>
            <a:ext cx="568489" cy="369332"/>
          </a:xfrm>
          <a:prstGeom prst="rect">
            <a:avLst/>
          </a:prstGeom>
          <a:noFill/>
        </p:spPr>
        <p:txBody>
          <a:bodyPr wrap="none" rtlCol="0">
            <a:spAutoFit/>
          </a:bodyPr>
          <a:lstStyle/>
          <a:p>
            <a:r>
              <a:rPr lang="en-US" dirty="0"/>
              <a:t>Low</a:t>
            </a:r>
          </a:p>
        </p:txBody>
      </p:sp>
      <p:sp>
        <p:nvSpPr>
          <p:cNvPr id="40" name="Rounded Rectangle 39">
            <a:extLst>
              <a:ext uri="{FF2B5EF4-FFF2-40B4-BE49-F238E27FC236}">
                <a16:creationId xmlns:a16="http://schemas.microsoft.com/office/drawing/2014/main" id="{C7FDE789-1CD2-F513-E920-08F688BB6EA7}"/>
              </a:ext>
            </a:extLst>
          </p:cNvPr>
          <p:cNvSpPr/>
          <p:nvPr/>
        </p:nvSpPr>
        <p:spPr>
          <a:xfrm>
            <a:off x="1074820" y="1475874"/>
            <a:ext cx="6486835" cy="4315325"/>
          </a:xfrm>
          <a:prstGeom prst="roundRect">
            <a:avLst>
              <a:gd name="adj" fmla="val 5212"/>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0E27E40-C3FC-0B2B-7A41-A1C15AAD3091}"/>
              </a:ext>
            </a:extLst>
          </p:cNvPr>
          <p:cNvSpPr txBox="1"/>
          <p:nvPr/>
        </p:nvSpPr>
        <p:spPr>
          <a:xfrm>
            <a:off x="1206215" y="1521593"/>
            <a:ext cx="2878737" cy="584775"/>
          </a:xfrm>
          <a:prstGeom prst="rect">
            <a:avLst/>
          </a:prstGeom>
          <a:noFill/>
        </p:spPr>
        <p:txBody>
          <a:bodyPr wrap="none" rtlCol="0">
            <a:spAutoFit/>
          </a:bodyPr>
          <a:lstStyle/>
          <a:p>
            <a:r>
              <a:rPr lang="en-US" sz="3200" dirty="0">
                <a:solidFill>
                  <a:srgbClr val="FF9300"/>
                </a:solidFill>
              </a:rPr>
              <a:t>Irregular in time</a:t>
            </a:r>
          </a:p>
        </p:txBody>
      </p:sp>
    </p:spTree>
    <p:extLst>
      <p:ext uri="{BB962C8B-B14F-4D97-AF65-F5344CB8AC3E}">
        <p14:creationId xmlns:p14="http://schemas.microsoft.com/office/powerpoint/2010/main" val="287506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EF2F-7F87-F21B-E299-871197645D04}"/>
              </a:ext>
            </a:extLst>
          </p:cNvPr>
          <p:cNvSpPr>
            <a:spLocks noGrp="1"/>
          </p:cNvSpPr>
          <p:nvPr>
            <p:ph type="title"/>
          </p:nvPr>
        </p:nvSpPr>
        <p:spPr/>
        <p:txBody>
          <a:bodyPr/>
          <a:lstStyle/>
          <a:p>
            <a:pPr algn="ctr"/>
            <a:r>
              <a:rPr lang="en-US" dirty="0">
                <a:solidFill>
                  <a:srgbClr val="FF2F92"/>
                </a:solidFill>
              </a:rPr>
              <a:t>How do we handle error and irregular time steps?</a:t>
            </a:r>
          </a:p>
        </p:txBody>
      </p:sp>
      <p:sp>
        <p:nvSpPr>
          <p:cNvPr id="3" name="Text Placeholder 2">
            <a:extLst>
              <a:ext uri="{FF2B5EF4-FFF2-40B4-BE49-F238E27FC236}">
                <a16:creationId xmlns:a16="http://schemas.microsoft.com/office/drawing/2014/main" id="{F7DDA1D2-3DDE-DA76-75BE-830D2E280A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06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AB72-55F4-7A73-79C4-FF0435E6E970}"/>
              </a:ext>
            </a:extLst>
          </p:cNvPr>
          <p:cNvSpPr>
            <a:spLocks noGrp="1"/>
          </p:cNvSpPr>
          <p:nvPr>
            <p:ph type="title"/>
          </p:nvPr>
        </p:nvSpPr>
        <p:spPr/>
        <p:txBody>
          <a:bodyPr/>
          <a:lstStyle/>
          <a:p>
            <a:r>
              <a:rPr lang="en-US" dirty="0"/>
              <a:t>Irregular time steps</a:t>
            </a:r>
          </a:p>
        </p:txBody>
      </p:sp>
      <p:sp>
        <p:nvSpPr>
          <p:cNvPr id="3" name="Content Placeholder 2">
            <a:extLst>
              <a:ext uri="{FF2B5EF4-FFF2-40B4-BE49-F238E27FC236}">
                <a16:creationId xmlns:a16="http://schemas.microsoft.com/office/drawing/2014/main" id="{A4C0D692-1132-D092-37DA-969AC89B4A25}"/>
              </a:ext>
            </a:extLst>
          </p:cNvPr>
          <p:cNvSpPr>
            <a:spLocks noGrp="1"/>
          </p:cNvSpPr>
          <p:nvPr>
            <p:ph sz="half" idx="1"/>
          </p:nvPr>
        </p:nvSpPr>
        <p:spPr>
          <a:xfrm>
            <a:off x="838200" y="1825625"/>
            <a:ext cx="10515600" cy="4351338"/>
          </a:xfrm>
        </p:spPr>
        <p:txBody>
          <a:bodyPr/>
          <a:lstStyle/>
          <a:p>
            <a:r>
              <a:rPr lang="en-US" dirty="0"/>
              <a:t>Continuous time models</a:t>
            </a:r>
          </a:p>
          <a:p>
            <a:r>
              <a:rPr lang="en-US" dirty="0"/>
              <a:t>Split tracks with data gap</a:t>
            </a:r>
          </a:p>
          <a:p>
            <a:r>
              <a:rPr lang="en-US" dirty="0"/>
              <a:t>Regularize the time series</a:t>
            </a:r>
          </a:p>
          <a:p>
            <a:pPr lvl="1"/>
            <a:r>
              <a:rPr lang="en-US" dirty="0"/>
              <a:t>Simple interpolate</a:t>
            </a:r>
          </a:p>
          <a:p>
            <a:pPr lvl="1"/>
            <a:r>
              <a:rPr lang="en-US" dirty="0"/>
              <a:t>Prediction from a more complex model</a:t>
            </a:r>
          </a:p>
          <a:p>
            <a:endParaRPr lang="en-US" dirty="0"/>
          </a:p>
        </p:txBody>
      </p:sp>
    </p:spTree>
    <p:extLst>
      <p:ext uri="{BB962C8B-B14F-4D97-AF65-F5344CB8AC3E}">
        <p14:creationId xmlns:p14="http://schemas.microsoft.com/office/powerpoint/2010/main" val="72451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17" name="TextBox 16">
            <a:extLst>
              <a:ext uri="{FF2B5EF4-FFF2-40B4-BE49-F238E27FC236}">
                <a16:creationId xmlns:a16="http://schemas.microsoft.com/office/drawing/2014/main" id="{48F2790A-D8FA-66F6-A113-B05D466A015F}"/>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18" name="TextBox 17">
            <a:extLst>
              <a:ext uri="{FF2B5EF4-FFF2-40B4-BE49-F238E27FC236}">
                <a16:creationId xmlns:a16="http://schemas.microsoft.com/office/drawing/2014/main" id="{ECFF949D-B230-AE7E-A3B3-5FD5361DB037}"/>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19" name="Rounded Rectangle 18">
            <a:extLst>
              <a:ext uri="{FF2B5EF4-FFF2-40B4-BE49-F238E27FC236}">
                <a16:creationId xmlns:a16="http://schemas.microsoft.com/office/drawing/2014/main" id="{9F5569CA-BFEC-F414-72E1-B792417AA05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E4DB17B8-E1E5-28ED-0895-08A69781B9C6}"/>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21" name="Rounded Rectangle 20">
            <a:extLst>
              <a:ext uri="{FF2B5EF4-FFF2-40B4-BE49-F238E27FC236}">
                <a16:creationId xmlns:a16="http://schemas.microsoft.com/office/drawing/2014/main" id="{E4EC8ACA-6AFC-11F1-ACEF-EB198574BFBB}"/>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C41BF4A-3110-DE2F-FEAC-04AFF6CC8A6E}"/>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23" name="Rounded Rectangle 22">
            <a:extLst>
              <a:ext uri="{FF2B5EF4-FFF2-40B4-BE49-F238E27FC236}">
                <a16:creationId xmlns:a16="http://schemas.microsoft.com/office/drawing/2014/main" id="{E9C59781-81EC-58E1-121C-8799D7591F5B}"/>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6" name="Rounded Rectangle 25">
            <a:extLst>
              <a:ext uri="{FF2B5EF4-FFF2-40B4-BE49-F238E27FC236}">
                <a16:creationId xmlns:a16="http://schemas.microsoft.com/office/drawing/2014/main" id="{A7858305-E446-3FB6-9A44-0C4BEDB8BD3F}"/>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4E9D344D-4387-D615-53E5-E5B0634546B3}"/>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45" name="TextBox 44">
            <a:extLst>
              <a:ext uri="{FF2B5EF4-FFF2-40B4-BE49-F238E27FC236}">
                <a16:creationId xmlns:a16="http://schemas.microsoft.com/office/drawing/2014/main" id="{F1F5C89E-90ED-A085-25B1-DEAAD8AEA3A2}"/>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48" name="TextBox 47">
            <a:extLst>
              <a:ext uri="{FF2B5EF4-FFF2-40B4-BE49-F238E27FC236}">
                <a16:creationId xmlns:a16="http://schemas.microsoft.com/office/drawing/2014/main" id="{09D9432E-8972-2233-8127-9C781A7D47B6}"/>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49" name="TextBox 48">
            <a:extLst>
              <a:ext uri="{FF2B5EF4-FFF2-40B4-BE49-F238E27FC236}">
                <a16:creationId xmlns:a16="http://schemas.microsoft.com/office/drawing/2014/main" id="{642202CD-5EA7-F35D-930C-1577926C9602}"/>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50" name="TextBox 49">
            <a:extLst>
              <a:ext uri="{FF2B5EF4-FFF2-40B4-BE49-F238E27FC236}">
                <a16:creationId xmlns:a16="http://schemas.microsoft.com/office/drawing/2014/main" id="{B80D562A-5801-D25F-A681-F52CBC2AC637}"/>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1" name="TextBox 50">
            <a:extLst>
              <a:ext uri="{FF2B5EF4-FFF2-40B4-BE49-F238E27FC236}">
                <a16:creationId xmlns:a16="http://schemas.microsoft.com/office/drawing/2014/main" id="{16F562D9-6347-C161-29D5-9261E4F9C11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282206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sp>
        <p:nvSpPr>
          <p:cNvPr id="51" name="TextBox 50"/>
          <p:cNvSpPr txBox="1"/>
          <p:nvPr/>
        </p:nvSpPr>
        <p:spPr>
          <a:xfrm>
            <a:off x="6680030" y="2463080"/>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52" name="TextBox 51"/>
          <p:cNvSpPr txBox="1"/>
          <p:nvPr/>
        </p:nvSpPr>
        <p:spPr>
          <a:xfrm>
            <a:off x="8144762" y="2463080"/>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53" name="TextBox 52"/>
          <p:cNvSpPr txBox="1"/>
          <p:nvPr/>
        </p:nvSpPr>
        <p:spPr>
          <a:xfrm>
            <a:off x="9449025" y="2463080"/>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54" name="Straight Arrow Connector 53"/>
          <p:cNvCxnSpPr/>
          <p:nvPr/>
        </p:nvCxnSpPr>
        <p:spPr>
          <a:xfrm>
            <a:off x="7406832"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8711094" y="2882468"/>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718836" y="4144228"/>
            <a:ext cx="3520187" cy="584776"/>
            <a:chOff x="5166613" y="3487513"/>
            <a:chExt cx="3520187" cy="584776"/>
          </a:xfrm>
        </p:grpSpPr>
        <p:sp>
          <p:nvSpPr>
            <p:cNvPr id="57" name="TextBox 56"/>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58" name="TextBox 57"/>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59" name="TextBox 58"/>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60" name="Group 59"/>
          <p:cNvGrpSpPr/>
          <p:nvPr/>
        </p:nvGrpSpPr>
        <p:grpSpPr>
          <a:xfrm>
            <a:off x="7007316" y="3479842"/>
            <a:ext cx="2819400" cy="578699"/>
            <a:chOff x="5508847" y="4224328"/>
            <a:chExt cx="2819400" cy="578699"/>
          </a:xfrm>
        </p:grpSpPr>
        <p:cxnSp>
          <p:nvCxnSpPr>
            <p:cNvPr id="61" name="Straight Arrow Connector 60"/>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6CEAAB99-2DE4-E07F-1C94-8706B5CACF69}"/>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4" name="TextBox 3">
            <a:extLst>
              <a:ext uri="{FF2B5EF4-FFF2-40B4-BE49-F238E27FC236}">
                <a16:creationId xmlns:a16="http://schemas.microsoft.com/office/drawing/2014/main" id="{57C16AB8-0AD5-41E9-B2D6-8AE45039CB5E}"/>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5" name="Rounded Rectangle 4">
            <a:extLst>
              <a:ext uri="{FF2B5EF4-FFF2-40B4-BE49-F238E27FC236}">
                <a16:creationId xmlns:a16="http://schemas.microsoft.com/office/drawing/2014/main" id="{3605BC1B-6DAA-DC9C-3F43-FB3E52BA8A09}"/>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8C2AD01B-C4D6-0162-5EB1-546BEBC5861A}"/>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7" name="Rounded Rectangle 6">
            <a:extLst>
              <a:ext uri="{FF2B5EF4-FFF2-40B4-BE49-F238E27FC236}">
                <a16:creationId xmlns:a16="http://schemas.microsoft.com/office/drawing/2014/main" id="{A4439B1A-5E33-3334-1D76-32491146967E}"/>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EB3F9A30-389D-20B3-7D99-87F02CBC0775}"/>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9" name="Rounded Rectangle 8">
            <a:extLst>
              <a:ext uri="{FF2B5EF4-FFF2-40B4-BE49-F238E27FC236}">
                <a16:creationId xmlns:a16="http://schemas.microsoft.com/office/drawing/2014/main" id="{D7CDEC10-6702-009B-7F60-4918AB94E7ED}"/>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ounded Rectangle 9">
            <a:extLst>
              <a:ext uri="{FF2B5EF4-FFF2-40B4-BE49-F238E27FC236}">
                <a16:creationId xmlns:a16="http://schemas.microsoft.com/office/drawing/2014/main" id="{9FC4BB66-3828-B3C5-E0C9-36253D023AE3}"/>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990A5837-E170-1CDF-A9B7-AC3B0F4ADD5E}"/>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2" name="TextBox 11">
            <a:extLst>
              <a:ext uri="{FF2B5EF4-FFF2-40B4-BE49-F238E27FC236}">
                <a16:creationId xmlns:a16="http://schemas.microsoft.com/office/drawing/2014/main" id="{DCF2A23B-E21C-A11E-3272-5FDB32659DFB}"/>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3" name="TextBox 12">
            <a:extLst>
              <a:ext uri="{FF2B5EF4-FFF2-40B4-BE49-F238E27FC236}">
                <a16:creationId xmlns:a16="http://schemas.microsoft.com/office/drawing/2014/main" id="{66A942CD-70B0-1CED-E32A-CDC05BBE08FD}"/>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4" name="TextBox 13">
            <a:extLst>
              <a:ext uri="{FF2B5EF4-FFF2-40B4-BE49-F238E27FC236}">
                <a16:creationId xmlns:a16="http://schemas.microsoft.com/office/drawing/2014/main" id="{FE749CA9-2F7F-FC32-732E-439731849D87}"/>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5" name="TextBox 14">
            <a:extLst>
              <a:ext uri="{FF2B5EF4-FFF2-40B4-BE49-F238E27FC236}">
                <a16:creationId xmlns:a16="http://schemas.microsoft.com/office/drawing/2014/main" id="{EA2D6DB8-B515-E7D6-BE84-DA06A96F4532}"/>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6" name="TextBox 15">
            <a:extLst>
              <a:ext uri="{FF2B5EF4-FFF2-40B4-BE49-F238E27FC236}">
                <a16:creationId xmlns:a16="http://schemas.microsoft.com/office/drawing/2014/main" id="{0F46BA4B-7E1D-917D-BF48-7D86FD00BCBE}"/>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30786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E8E-2E57-CD4F-D690-F0A910A30D38}"/>
              </a:ext>
            </a:extLst>
          </p:cNvPr>
          <p:cNvSpPr>
            <a:spLocks noGrp="1"/>
          </p:cNvSpPr>
          <p:nvPr>
            <p:ph type="title"/>
          </p:nvPr>
        </p:nvSpPr>
        <p:spPr>
          <a:xfrm>
            <a:off x="838200" y="31012"/>
            <a:ext cx="10515600" cy="1325563"/>
          </a:xfrm>
        </p:spPr>
        <p:txBody>
          <a:bodyPr/>
          <a:lstStyle/>
          <a:p>
            <a:r>
              <a:rPr lang="en-US" dirty="0"/>
              <a:t>Problems with marine tracking</a:t>
            </a:r>
          </a:p>
        </p:txBody>
      </p:sp>
      <p:sp>
        <p:nvSpPr>
          <p:cNvPr id="10" name="Rounded Rectangle 9">
            <a:extLst>
              <a:ext uri="{FF2B5EF4-FFF2-40B4-BE49-F238E27FC236}">
                <a16:creationId xmlns:a16="http://schemas.microsoft.com/office/drawing/2014/main" id="{61E79545-D2FD-6075-86FD-0D1EBAC7D8C5}"/>
              </a:ext>
            </a:extLst>
          </p:cNvPr>
          <p:cNvSpPr/>
          <p:nvPr/>
        </p:nvSpPr>
        <p:spPr>
          <a:xfrm>
            <a:off x="297984" y="1354015"/>
            <a:ext cx="11694724" cy="1078113"/>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rPr>
              <a:t>GPS doesn’t work underwater</a:t>
            </a:r>
          </a:p>
          <a:p>
            <a:pPr marL="457200" indent="-457200">
              <a:buFont typeface="Arial" panose="020B0604020202020204" pitchFamily="34" charset="0"/>
              <a:buChar char="•"/>
            </a:pPr>
            <a:r>
              <a:rPr lang="en-US" sz="3200" dirty="0">
                <a:solidFill>
                  <a:schemeClr val="tx1"/>
                </a:solidFill>
              </a:rPr>
              <a:t>Animals don’t surface long enough to get to GPS location</a:t>
            </a:r>
          </a:p>
        </p:txBody>
      </p:sp>
      <p:pic>
        <p:nvPicPr>
          <p:cNvPr id="11" name="Picture 10" descr="JuvMdwithtag_RWB.jpg">
            <a:extLst>
              <a:ext uri="{FF2B5EF4-FFF2-40B4-BE49-F238E27FC236}">
                <a16:creationId xmlns:a16="http://schemas.microsoft.com/office/drawing/2014/main" id="{3D80A215-1BA6-2A11-A2DA-20F66DCB94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925" y="2620430"/>
            <a:ext cx="6400800" cy="4267200"/>
          </a:xfrm>
          <a:prstGeom prst="rect">
            <a:avLst/>
          </a:prstGeom>
        </p:spPr>
      </p:pic>
      <p:pic>
        <p:nvPicPr>
          <p:cNvPr id="12" name="Picture 11" descr="Seal-Damian-Lidgard.jpg">
            <a:extLst>
              <a:ext uri="{FF2B5EF4-FFF2-40B4-BE49-F238E27FC236}">
                <a16:creationId xmlns:a16="http://schemas.microsoft.com/office/drawing/2014/main" id="{52D0CEEA-CBD6-4A12-FDA1-A17C1F0CB5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4008" y="2620430"/>
            <a:ext cx="6469200" cy="4267200"/>
          </a:xfrm>
          <a:prstGeom prst="rect">
            <a:avLst/>
          </a:prstGeom>
        </p:spPr>
      </p:pic>
      <p:sp>
        <p:nvSpPr>
          <p:cNvPr id="13" name="TextBox 12">
            <a:extLst>
              <a:ext uri="{FF2B5EF4-FFF2-40B4-BE49-F238E27FC236}">
                <a16:creationId xmlns:a16="http://schemas.microsoft.com/office/drawing/2014/main" id="{9CEF8444-AD38-3735-4D04-420DBDF81642}"/>
              </a:ext>
            </a:extLst>
          </p:cNvPr>
          <p:cNvSpPr txBox="1"/>
          <p:nvPr/>
        </p:nvSpPr>
        <p:spPr>
          <a:xfrm>
            <a:off x="297984" y="6308209"/>
            <a:ext cx="1502463" cy="369332"/>
          </a:xfrm>
          <a:prstGeom prst="rect">
            <a:avLst/>
          </a:prstGeom>
          <a:noFill/>
        </p:spPr>
        <p:txBody>
          <a:bodyPr wrap="none" rtlCol="0">
            <a:spAutoFit/>
          </a:bodyPr>
          <a:lstStyle/>
          <a:p>
            <a:r>
              <a:rPr lang="en-CA" dirty="0">
                <a:solidFill>
                  <a:schemeClr val="bg1"/>
                </a:solidFill>
              </a:rPr>
              <a:t>© Robin Baird</a:t>
            </a:r>
          </a:p>
        </p:txBody>
      </p:sp>
      <p:sp>
        <p:nvSpPr>
          <p:cNvPr id="15" name="TextBox 14">
            <a:extLst>
              <a:ext uri="{FF2B5EF4-FFF2-40B4-BE49-F238E27FC236}">
                <a16:creationId xmlns:a16="http://schemas.microsoft.com/office/drawing/2014/main" id="{84288B4D-E1C0-7583-CFBD-05D20C764871}"/>
              </a:ext>
            </a:extLst>
          </p:cNvPr>
          <p:cNvSpPr txBox="1"/>
          <p:nvPr/>
        </p:nvSpPr>
        <p:spPr>
          <a:xfrm>
            <a:off x="6211933" y="6404616"/>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262332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State-space model to handle error</a:t>
            </a:r>
          </a:p>
        </p:txBody>
      </p:sp>
      <p:grpSp>
        <p:nvGrpSpPr>
          <p:cNvPr id="51" name="Group 50"/>
          <p:cNvGrpSpPr/>
          <p:nvPr/>
        </p:nvGrpSpPr>
        <p:grpSpPr>
          <a:xfrm>
            <a:off x="6661460" y="2463081"/>
            <a:ext cx="3549340" cy="638023"/>
            <a:chOff x="5122328" y="3989225"/>
            <a:chExt cx="3549340" cy="638023"/>
          </a:xfrm>
        </p:grpSpPr>
        <p:sp>
          <p:nvSpPr>
            <p:cNvPr id="3" name="Rounded Rectangle 2"/>
            <p:cNvSpPr/>
            <p:nvPr/>
          </p:nvSpPr>
          <p:spPr>
            <a:xfrm>
              <a:off x="5122328" y="4159248"/>
              <a:ext cx="3549340" cy="468000"/>
            </a:xfrm>
            <a:prstGeom prst="roundRect">
              <a:avLst/>
            </a:prstGeom>
            <a:solidFill>
              <a:srgbClr val="FFFFFF"/>
            </a:solidFill>
            <a:ln w="28575" cmpd="sng">
              <a:solidFill>
                <a:srgbClr val="42E8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TextBox 19"/>
            <p:cNvSpPr txBox="1"/>
            <p:nvPr/>
          </p:nvSpPr>
          <p:spPr>
            <a:xfrm>
              <a:off x="5140898" y="3989225"/>
              <a:ext cx="684468" cy="584776"/>
            </a:xfrm>
            <a:prstGeom prst="rect">
              <a:avLst/>
            </a:prstGeom>
            <a:noFill/>
          </p:spPr>
          <p:txBody>
            <a:bodyPr wrap="none" rtlCol="0">
              <a:spAutoFit/>
            </a:bodyPr>
            <a:lstStyle/>
            <a:p>
              <a:r>
                <a:rPr lang="en-CA" sz="3200" dirty="0"/>
                <a:t>x</a:t>
              </a:r>
              <a:r>
                <a:rPr lang="en-CA" sz="3200" baseline="-25000" dirty="0"/>
                <a:t>t-1</a:t>
              </a:r>
              <a:endParaRPr lang="en-CA" sz="3200" dirty="0"/>
            </a:p>
          </p:txBody>
        </p:sp>
        <p:sp>
          <p:nvSpPr>
            <p:cNvPr id="21" name="TextBox 20"/>
            <p:cNvSpPr txBox="1"/>
            <p:nvPr/>
          </p:nvSpPr>
          <p:spPr>
            <a:xfrm>
              <a:off x="6605630" y="3989225"/>
              <a:ext cx="462052" cy="584776"/>
            </a:xfrm>
            <a:prstGeom prst="rect">
              <a:avLst/>
            </a:prstGeom>
            <a:noFill/>
          </p:spPr>
          <p:txBody>
            <a:bodyPr wrap="none" rtlCol="0">
              <a:spAutoFit/>
            </a:bodyPr>
            <a:lstStyle/>
            <a:p>
              <a:r>
                <a:rPr lang="en-CA" sz="3200" dirty="0" err="1"/>
                <a:t>x</a:t>
              </a:r>
              <a:r>
                <a:rPr lang="en-CA" sz="3200" baseline="-25000" dirty="0" err="1"/>
                <a:t>t</a:t>
              </a:r>
              <a:endParaRPr lang="en-CA" sz="3200" dirty="0"/>
            </a:p>
          </p:txBody>
        </p:sp>
        <p:sp>
          <p:nvSpPr>
            <p:cNvPr id="22" name="TextBox 21"/>
            <p:cNvSpPr txBox="1"/>
            <p:nvPr/>
          </p:nvSpPr>
          <p:spPr>
            <a:xfrm>
              <a:off x="7909892" y="3989225"/>
              <a:ext cx="751193" cy="584776"/>
            </a:xfrm>
            <a:prstGeom prst="rect">
              <a:avLst/>
            </a:prstGeom>
            <a:noFill/>
          </p:spPr>
          <p:txBody>
            <a:bodyPr wrap="none" rtlCol="0">
              <a:spAutoFit/>
            </a:bodyPr>
            <a:lstStyle/>
            <a:p>
              <a:r>
                <a:rPr lang="en-CA" sz="3200" dirty="0"/>
                <a:t>x</a:t>
              </a:r>
              <a:r>
                <a:rPr lang="en-CA" sz="3200" baseline="-25000" dirty="0"/>
                <a:t>t+1</a:t>
              </a:r>
              <a:endParaRPr lang="en-CA" sz="3200" dirty="0"/>
            </a:p>
          </p:txBody>
        </p:sp>
        <p:cxnSp>
          <p:nvCxnSpPr>
            <p:cNvPr id="23" name="Straight Arrow Connector 22"/>
            <p:cNvCxnSpPr/>
            <p:nvPr/>
          </p:nvCxnSpPr>
          <p:spPr>
            <a:xfrm>
              <a:off x="5867699"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71961" y="4408613"/>
              <a:ext cx="653265" cy="0"/>
            </a:xfrm>
            <a:prstGeom prst="straightConnector1">
              <a:avLst/>
            </a:prstGeom>
            <a:ln w="57150" cmpd="sng">
              <a:solidFill>
                <a:srgbClr val="42E8F1"/>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718836" y="4144228"/>
            <a:ext cx="3520187" cy="584776"/>
            <a:chOff x="5166613" y="3487513"/>
            <a:chExt cx="3520187" cy="584776"/>
          </a:xfrm>
        </p:grpSpPr>
        <p:sp>
          <p:nvSpPr>
            <p:cNvPr id="25" name="TextBox 24"/>
            <p:cNvSpPr txBox="1"/>
            <p:nvPr/>
          </p:nvSpPr>
          <p:spPr>
            <a:xfrm>
              <a:off x="5166613" y="3487513"/>
              <a:ext cx="684468" cy="584776"/>
            </a:xfrm>
            <a:prstGeom prst="rect">
              <a:avLst/>
            </a:prstGeom>
            <a:noFill/>
          </p:spPr>
          <p:txBody>
            <a:bodyPr wrap="none" rtlCol="0">
              <a:spAutoFit/>
            </a:bodyPr>
            <a:lstStyle/>
            <a:p>
              <a:r>
                <a:rPr lang="en-CA" sz="3200" dirty="0"/>
                <a:t>y</a:t>
              </a:r>
              <a:r>
                <a:rPr lang="en-CA" sz="3200" baseline="-25000" dirty="0"/>
                <a:t>t-1</a:t>
              </a:r>
              <a:endParaRPr lang="en-CA" sz="3200" dirty="0"/>
            </a:p>
          </p:txBody>
        </p:sp>
        <p:sp>
          <p:nvSpPr>
            <p:cNvPr id="26" name="TextBox 25"/>
            <p:cNvSpPr txBox="1"/>
            <p:nvPr/>
          </p:nvSpPr>
          <p:spPr>
            <a:xfrm>
              <a:off x="6631345" y="3487513"/>
              <a:ext cx="462052" cy="584776"/>
            </a:xfrm>
            <a:prstGeom prst="rect">
              <a:avLst/>
            </a:prstGeom>
            <a:noFill/>
          </p:spPr>
          <p:txBody>
            <a:bodyPr wrap="none" rtlCol="0">
              <a:spAutoFit/>
            </a:bodyPr>
            <a:lstStyle/>
            <a:p>
              <a:r>
                <a:rPr lang="en-CA" sz="3200" dirty="0" err="1"/>
                <a:t>y</a:t>
              </a:r>
              <a:r>
                <a:rPr lang="en-CA" sz="3200" baseline="-25000" dirty="0" err="1"/>
                <a:t>t</a:t>
              </a:r>
              <a:endParaRPr lang="en-CA" sz="3200" dirty="0"/>
            </a:p>
          </p:txBody>
        </p:sp>
        <p:sp>
          <p:nvSpPr>
            <p:cNvPr id="27" name="TextBox 26"/>
            <p:cNvSpPr txBox="1"/>
            <p:nvPr/>
          </p:nvSpPr>
          <p:spPr>
            <a:xfrm>
              <a:off x="7935607" y="3487513"/>
              <a:ext cx="751193" cy="584776"/>
            </a:xfrm>
            <a:prstGeom prst="rect">
              <a:avLst/>
            </a:prstGeom>
            <a:noFill/>
          </p:spPr>
          <p:txBody>
            <a:bodyPr wrap="none" rtlCol="0">
              <a:spAutoFit/>
            </a:bodyPr>
            <a:lstStyle/>
            <a:p>
              <a:r>
                <a:rPr lang="en-CA" sz="3200" dirty="0"/>
                <a:t>y</a:t>
              </a:r>
              <a:r>
                <a:rPr lang="en-CA" sz="3200" baseline="-25000" dirty="0"/>
                <a:t>t+1</a:t>
              </a:r>
              <a:endParaRPr lang="en-CA" sz="3200" dirty="0"/>
            </a:p>
          </p:txBody>
        </p:sp>
      </p:grpSp>
      <p:grpSp>
        <p:nvGrpSpPr>
          <p:cNvPr id="52" name="Group 51"/>
          <p:cNvGrpSpPr/>
          <p:nvPr/>
        </p:nvGrpSpPr>
        <p:grpSpPr>
          <a:xfrm>
            <a:off x="7007316" y="3479842"/>
            <a:ext cx="2819400" cy="578699"/>
            <a:chOff x="5508847" y="4224328"/>
            <a:chExt cx="2819400" cy="578699"/>
          </a:xfrm>
        </p:grpSpPr>
        <p:cxnSp>
          <p:nvCxnSpPr>
            <p:cNvPr id="28" name="Straight Arrow Connector 27"/>
            <p:cNvCxnSpPr/>
            <p:nvPr/>
          </p:nvCxnSpPr>
          <p:spPr>
            <a:xfrm flipV="1">
              <a:off x="5508847" y="4227510"/>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74802"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328247" y="4224328"/>
              <a:ext cx="0" cy="575517"/>
            </a:xfrm>
            <a:prstGeom prst="straightConnector1">
              <a:avLst/>
            </a:prstGeom>
            <a:ln w="57150" cmpd="sng">
              <a:solidFill>
                <a:srgbClr val="E370D5"/>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6667325" y="2185619"/>
            <a:ext cx="3501132" cy="369332"/>
          </a:xfrm>
          <a:prstGeom prst="rect">
            <a:avLst/>
          </a:prstGeom>
          <a:noFill/>
        </p:spPr>
        <p:txBody>
          <a:bodyPr wrap="square" rtlCol="0">
            <a:spAutoFit/>
          </a:bodyPr>
          <a:lstStyle/>
          <a:p>
            <a:pPr algn="ctr"/>
            <a:r>
              <a:rPr lang="en-CA" dirty="0"/>
              <a:t>Temporal autocorrelation</a:t>
            </a:r>
          </a:p>
        </p:txBody>
      </p:sp>
      <p:sp>
        <p:nvSpPr>
          <p:cNvPr id="4" name="TextBox 3">
            <a:extLst>
              <a:ext uri="{FF2B5EF4-FFF2-40B4-BE49-F238E27FC236}">
                <a16:creationId xmlns:a16="http://schemas.microsoft.com/office/drawing/2014/main" id="{99F9EE8A-2CE8-47EE-D612-F987F0145394}"/>
              </a:ext>
            </a:extLst>
          </p:cNvPr>
          <p:cNvSpPr txBox="1"/>
          <p:nvPr/>
        </p:nvSpPr>
        <p:spPr>
          <a:xfrm>
            <a:off x="4543080" y="5216055"/>
            <a:ext cx="1512178" cy="646331"/>
          </a:xfrm>
          <a:prstGeom prst="rect">
            <a:avLst/>
          </a:prstGeom>
          <a:noFill/>
        </p:spPr>
        <p:txBody>
          <a:bodyPr wrap="none" rtlCol="0">
            <a:spAutoFit/>
          </a:bodyPr>
          <a:lstStyle/>
          <a:p>
            <a:pPr algn="ctr"/>
            <a:r>
              <a:rPr lang="en-CA" dirty="0"/>
              <a:t>Measurement</a:t>
            </a:r>
          </a:p>
          <a:p>
            <a:r>
              <a:rPr lang="en-CA" dirty="0"/>
              <a:t>error</a:t>
            </a:r>
          </a:p>
        </p:txBody>
      </p:sp>
      <p:sp>
        <p:nvSpPr>
          <p:cNvPr id="5" name="TextBox 4">
            <a:extLst>
              <a:ext uri="{FF2B5EF4-FFF2-40B4-BE49-F238E27FC236}">
                <a16:creationId xmlns:a16="http://schemas.microsoft.com/office/drawing/2014/main" id="{09639DE6-473F-A290-287E-B7B4D6197FE8}"/>
              </a:ext>
            </a:extLst>
          </p:cNvPr>
          <p:cNvSpPr txBox="1"/>
          <p:nvPr/>
        </p:nvSpPr>
        <p:spPr>
          <a:xfrm>
            <a:off x="3259671" y="5226004"/>
            <a:ext cx="1330826" cy="646331"/>
          </a:xfrm>
          <a:prstGeom prst="rect">
            <a:avLst/>
          </a:prstGeom>
          <a:noFill/>
        </p:spPr>
        <p:txBody>
          <a:bodyPr wrap="none" rtlCol="0">
            <a:spAutoFit/>
          </a:bodyPr>
          <a:lstStyle/>
          <a:p>
            <a:pPr algn="ctr"/>
            <a:r>
              <a:rPr lang="en-CA" dirty="0"/>
              <a:t>Observation</a:t>
            </a:r>
          </a:p>
          <a:p>
            <a:pPr algn="ctr"/>
            <a:r>
              <a:rPr lang="en-CA" dirty="0"/>
              <a:t>mechanism</a:t>
            </a:r>
          </a:p>
        </p:txBody>
      </p:sp>
      <p:sp>
        <p:nvSpPr>
          <p:cNvPr id="6" name="Rounded Rectangle 5">
            <a:extLst>
              <a:ext uri="{FF2B5EF4-FFF2-40B4-BE49-F238E27FC236}">
                <a16:creationId xmlns:a16="http://schemas.microsoft.com/office/drawing/2014/main" id="{2F39E39B-A691-DF04-0264-7018EF0C5194}"/>
              </a:ext>
            </a:extLst>
          </p:cNvPr>
          <p:cNvSpPr/>
          <p:nvPr/>
        </p:nvSpPr>
        <p:spPr>
          <a:xfrm>
            <a:off x="4597900" y="4694142"/>
            <a:ext cx="436519"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98A2FE8-4AC4-8E8A-91B4-106B76752A10}"/>
              </a:ext>
            </a:extLst>
          </p:cNvPr>
          <p:cNvSpPr txBox="1"/>
          <p:nvPr/>
        </p:nvSpPr>
        <p:spPr>
          <a:xfrm>
            <a:off x="2563497" y="5206368"/>
            <a:ext cx="625141" cy="369332"/>
          </a:xfrm>
          <a:prstGeom prst="rect">
            <a:avLst/>
          </a:prstGeom>
          <a:noFill/>
        </p:spPr>
        <p:txBody>
          <a:bodyPr wrap="none" rtlCol="0">
            <a:spAutoFit/>
          </a:bodyPr>
          <a:lstStyle/>
          <a:p>
            <a:r>
              <a:rPr lang="en-CA" dirty="0"/>
              <a:t>Data</a:t>
            </a:r>
          </a:p>
        </p:txBody>
      </p:sp>
      <p:sp>
        <p:nvSpPr>
          <p:cNvPr id="8" name="Rounded Rectangle 7">
            <a:extLst>
              <a:ext uri="{FF2B5EF4-FFF2-40B4-BE49-F238E27FC236}">
                <a16:creationId xmlns:a16="http://schemas.microsoft.com/office/drawing/2014/main" id="{3F7A2EAF-CB15-F80D-7787-10D50A5E39F4}"/>
              </a:ext>
            </a:extLst>
          </p:cNvPr>
          <p:cNvSpPr/>
          <p:nvPr/>
        </p:nvSpPr>
        <p:spPr>
          <a:xfrm>
            <a:off x="3517907" y="4694142"/>
            <a:ext cx="814204" cy="584776"/>
          </a:xfrm>
          <a:prstGeom prst="roundRect">
            <a:avLst/>
          </a:prstGeom>
          <a:solidFill>
            <a:srgbClr val="E370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111E20BA-1155-5FDA-5B0D-2420937F24F2}"/>
              </a:ext>
            </a:extLst>
          </p:cNvPr>
          <p:cNvSpPr txBox="1"/>
          <p:nvPr/>
        </p:nvSpPr>
        <p:spPr>
          <a:xfrm>
            <a:off x="2812570" y="4620059"/>
            <a:ext cx="2231901" cy="584776"/>
          </a:xfrm>
          <a:prstGeom prst="rect">
            <a:avLst/>
          </a:prstGeom>
          <a:noFill/>
        </p:spPr>
        <p:txBody>
          <a:bodyPr wrap="none" rtlCol="0">
            <a:spAutoFit/>
          </a:bodyPr>
          <a:lstStyle/>
          <a:p>
            <a:r>
              <a:rPr lang="en-CA" sz="3200" dirty="0" err="1"/>
              <a:t>y</a:t>
            </a:r>
            <a:r>
              <a:rPr lang="en-CA" sz="3200" baseline="-25000" dirty="0" err="1"/>
              <a:t>t</a:t>
            </a:r>
            <a:r>
              <a:rPr lang="en-CA" sz="3200" dirty="0"/>
              <a:t> = g(</a:t>
            </a:r>
            <a:r>
              <a:rPr lang="en-CA" sz="3200" dirty="0" err="1"/>
              <a:t>x</a:t>
            </a:r>
            <a:r>
              <a:rPr lang="en-CA" sz="3200" baseline="-25000" dirty="0" err="1"/>
              <a:t>t</a:t>
            </a:r>
            <a:r>
              <a:rPr lang="en-CA" sz="3200" dirty="0"/>
              <a:t>) + </a:t>
            </a:r>
            <a:r>
              <a:rPr lang="en-CA" sz="3200" dirty="0" err="1"/>
              <a:t>ε</a:t>
            </a:r>
            <a:r>
              <a:rPr lang="en-CA" sz="3200" baseline="-25000" dirty="0" err="1"/>
              <a:t>t</a:t>
            </a:r>
            <a:endParaRPr lang="en-CA" sz="3200" dirty="0"/>
          </a:p>
        </p:txBody>
      </p:sp>
      <p:sp>
        <p:nvSpPr>
          <p:cNvPr id="10" name="Rounded Rectangle 9">
            <a:extLst>
              <a:ext uri="{FF2B5EF4-FFF2-40B4-BE49-F238E27FC236}">
                <a16:creationId xmlns:a16="http://schemas.microsoft.com/office/drawing/2014/main" id="{4C1B5B5B-4F96-0137-DED4-C68566607F85}"/>
              </a:ext>
            </a:extLst>
          </p:cNvPr>
          <p:cNvSpPr/>
          <p:nvPr/>
        </p:nvSpPr>
        <p:spPr>
          <a:xfrm>
            <a:off x="4742874" y="2286842"/>
            <a:ext cx="448701"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ounded Rectangle 10">
            <a:extLst>
              <a:ext uri="{FF2B5EF4-FFF2-40B4-BE49-F238E27FC236}">
                <a16:creationId xmlns:a16="http://schemas.microsoft.com/office/drawing/2014/main" id="{C4C9E41A-8148-C111-3A12-4B03916C61D4}"/>
              </a:ext>
            </a:extLst>
          </p:cNvPr>
          <p:cNvSpPr/>
          <p:nvPr/>
        </p:nvSpPr>
        <p:spPr>
          <a:xfrm>
            <a:off x="3517907" y="2286842"/>
            <a:ext cx="912983" cy="584776"/>
          </a:xfrm>
          <a:prstGeom prst="roundRect">
            <a:avLst/>
          </a:prstGeom>
          <a:solidFill>
            <a:srgbClr val="42E8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F93A388-54D4-4BA4-6BCA-80798F7AA2EB}"/>
              </a:ext>
            </a:extLst>
          </p:cNvPr>
          <p:cNvSpPr txBox="1"/>
          <p:nvPr/>
        </p:nvSpPr>
        <p:spPr>
          <a:xfrm>
            <a:off x="2812569" y="2224390"/>
            <a:ext cx="2411838" cy="584776"/>
          </a:xfrm>
          <a:prstGeom prst="rect">
            <a:avLst/>
          </a:prstGeom>
          <a:noFill/>
        </p:spPr>
        <p:txBody>
          <a:bodyPr wrap="none" rtlCol="0">
            <a:spAutoFit/>
          </a:bodyPr>
          <a:lstStyle/>
          <a:p>
            <a:r>
              <a:rPr lang="en-CA" sz="3200" dirty="0" err="1"/>
              <a:t>x</a:t>
            </a:r>
            <a:r>
              <a:rPr lang="en-CA" sz="3200" baseline="-25000" dirty="0" err="1"/>
              <a:t>t</a:t>
            </a:r>
            <a:r>
              <a:rPr lang="en-CA" sz="3200" dirty="0"/>
              <a:t> = f(x</a:t>
            </a:r>
            <a:r>
              <a:rPr lang="en-CA" sz="3200" baseline="-25000" dirty="0"/>
              <a:t>t-1</a:t>
            </a:r>
            <a:r>
              <a:rPr lang="en-CA" sz="3200" dirty="0"/>
              <a:t>) + </a:t>
            </a:r>
            <a:r>
              <a:rPr lang="en-CA" sz="3200" dirty="0" err="1"/>
              <a:t>η</a:t>
            </a:r>
            <a:r>
              <a:rPr lang="en-CA" sz="3200" baseline="-25000" dirty="0" err="1"/>
              <a:t>t</a:t>
            </a:r>
            <a:endParaRPr lang="en-CA" sz="3200" dirty="0"/>
          </a:p>
        </p:txBody>
      </p:sp>
      <p:sp>
        <p:nvSpPr>
          <p:cNvPr id="13" name="TextBox 12">
            <a:extLst>
              <a:ext uri="{FF2B5EF4-FFF2-40B4-BE49-F238E27FC236}">
                <a16:creationId xmlns:a16="http://schemas.microsoft.com/office/drawing/2014/main" id="{CAFF06F7-0279-001D-9C3F-2F3B626E933D}"/>
              </a:ext>
            </a:extLst>
          </p:cNvPr>
          <p:cNvSpPr txBox="1"/>
          <p:nvPr/>
        </p:nvSpPr>
        <p:spPr>
          <a:xfrm>
            <a:off x="4819542" y="2873328"/>
            <a:ext cx="902811" cy="646331"/>
          </a:xfrm>
          <a:prstGeom prst="rect">
            <a:avLst/>
          </a:prstGeom>
          <a:noFill/>
        </p:spPr>
        <p:txBody>
          <a:bodyPr wrap="none" rtlCol="0">
            <a:spAutoFit/>
          </a:bodyPr>
          <a:lstStyle/>
          <a:p>
            <a:pPr algn="ctr"/>
            <a:r>
              <a:rPr lang="en-CA" dirty="0"/>
              <a:t>Process</a:t>
            </a:r>
          </a:p>
          <a:p>
            <a:pPr algn="ctr"/>
            <a:r>
              <a:rPr lang="en-CA" dirty="0"/>
              <a:t>noise</a:t>
            </a:r>
          </a:p>
        </p:txBody>
      </p:sp>
      <p:sp>
        <p:nvSpPr>
          <p:cNvPr id="14" name="TextBox 13">
            <a:extLst>
              <a:ext uri="{FF2B5EF4-FFF2-40B4-BE49-F238E27FC236}">
                <a16:creationId xmlns:a16="http://schemas.microsoft.com/office/drawing/2014/main" id="{AF69EC09-269A-E5C4-0CC0-A4089B436594}"/>
              </a:ext>
            </a:extLst>
          </p:cNvPr>
          <p:cNvSpPr txBox="1"/>
          <p:nvPr/>
        </p:nvSpPr>
        <p:spPr>
          <a:xfrm>
            <a:off x="2563497" y="2863641"/>
            <a:ext cx="670789" cy="369332"/>
          </a:xfrm>
          <a:prstGeom prst="rect">
            <a:avLst/>
          </a:prstGeom>
          <a:noFill/>
        </p:spPr>
        <p:txBody>
          <a:bodyPr wrap="none" rtlCol="0">
            <a:spAutoFit/>
          </a:bodyPr>
          <a:lstStyle/>
          <a:p>
            <a:r>
              <a:rPr lang="en-CA" dirty="0"/>
              <a:t>State</a:t>
            </a:r>
          </a:p>
        </p:txBody>
      </p:sp>
      <p:sp>
        <p:nvSpPr>
          <p:cNvPr id="15" name="TextBox 14">
            <a:extLst>
              <a:ext uri="{FF2B5EF4-FFF2-40B4-BE49-F238E27FC236}">
                <a16:creationId xmlns:a16="http://schemas.microsoft.com/office/drawing/2014/main" id="{59A9D28C-C4B9-34F2-2695-BB23B073135B}"/>
              </a:ext>
            </a:extLst>
          </p:cNvPr>
          <p:cNvSpPr txBox="1"/>
          <p:nvPr/>
        </p:nvSpPr>
        <p:spPr>
          <a:xfrm>
            <a:off x="3306244" y="2883277"/>
            <a:ext cx="1301182" cy="646331"/>
          </a:xfrm>
          <a:prstGeom prst="rect">
            <a:avLst/>
          </a:prstGeom>
          <a:noFill/>
        </p:spPr>
        <p:txBody>
          <a:bodyPr wrap="none" rtlCol="0">
            <a:spAutoFit/>
          </a:bodyPr>
          <a:lstStyle/>
          <a:p>
            <a:pPr algn="ctr"/>
            <a:r>
              <a:rPr lang="en-CA" dirty="0"/>
              <a:t>Behavioural</a:t>
            </a:r>
          </a:p>
          <a:p>
            <a:pPr algn="ctr"/>
            <a:r>
              <a:rPr lang="en-CA" dirty="0"/>
              <a:t>mechanism</a:t>
            </a:r>
          </a:p>
        </p:txBody>
      </p:sp>
      <p:sp>
        <p:nvSpPr>
          <p:cNvPr id="16" name="TextBox 15">
            <a:extLst>
              <a:ext uri="{FF2B5EF4-FFF2-40B4-BE49-F238E27FC236}">
                <a16:creationId xmlns:a16="http://schemas.microsoft.com/office/drawing/2014/main" id="{03516B46-C397-CC7D-60CD-8004E1939819}"/>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17" name="TextBox 16">
            <a:extLst>
              <a:ext uri="{FF2B5EF4-FFF2-40B4-BE49-F238E27FC236}">
                <a16:creationId xmlns:a16="http://schemas.microsoft.com/office/drawing/2014/main" id="{485B6710-5A3C-47AF-F4D5-4871CD47C8BA}"/>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94257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4AE-F14D-C4A2-40CA-FC66AB8B439E}"/>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8EE35ED-F199-75E7-2194-9FFF3EA1709B}"/>
              </a:ext>
            </a:extLst>
          </p:cNvPr>
          <p:cNvSpPr>
            <a:spLocks noGrp="1"/>
          </p:cNvSpPr>
          <p:nvPr>
            <p:ph sz="half" idx="1"/>
          </p:nvPr>
        </p:nvSpPr>
        <p:spPr/>
        <p:txBody>
          <a:bodyPr>
            <a:normAutofit fontScale="92500" lnSpcReduction="20000"/>
          </a:bodyPr>
          <a:lstStyle/>
          <a:p>
            <a:r>
              <a:rPr lang="en-US" dirty="0"/>
              <a:t>Model that includes analysis of interest (Friday’s focus)</a:t>
            </a:r>
          </a:p>
          <a:p>
            <a:endParaRPr lang="en-US" dirty="0"/>
          </a:p>
          <a:p>
            <a:endParaRPr lang="en-US" dirty="0"/>
          </a:p>
          <a:p>
            <a:endParaRPr lang="en-US" dirty="0"/>
          </a:p>
          <a:p>
            <a:r>
              <a:rPr lang="en-US" dirty="0"/>
              <a:t>Pro: </a:t>
            </a:r>
          </a:p>
          <a:p>
            <a:pPr lvl="1"/>
            <a:r>
              <a:rPr lang="en-US" dirty="0"/>
              <a:t>propagate error</a:t>
            </a:r>
          </a:p>
          <a:p>
            <a:r>
              <a:rPr lang="en-US" dirty="0"/>
              <a:t>Con: </a:t>
            </a:r>
          </a:p>
          <a:p>
            <a:pPr lvl="1"/>
            <a:r>
              <a:rPr lang="en-US" dirty="0"/>
              <a:t>Often involves hard coding model</a:t>
            </a:r>
          </a:p>
          <a:p>
            <a:pPr lvl="1"/>
            <a:r>
              <a:rPr lang="en-US" dirty="0"/>
              <a:t>Often slow</a:t>
            </a:r>
          </a:p>
          <a:p>
            <a:endParaRPr lang="en-US" dirty="0"/>
          </a:p>
        </p:txBody>
      </p:sp>
      <p:sp>
        <p:nvSpPr>
          <p:cNvPr id="4" name="Content Placeholder 3">
            <a:extLst>
              <a:ext uri="{FF2B5EF4-FFF2-40B4-BE49-F238E27FC236}">
                <a16:creationId xmlns:a16="http://schemas.microsoft.com/office/drawing/2014/main" id="{4F2400D2-2F91-E0A8-211C-251CD249849D}"/>
              </a:ext>
            </a:extLst>
          </p:cNvPr>
          <p:cNvSpPr>
            <a:spLocks noGrp="1"/>
          </p:cNvSpPr>
          <p:nvPr>
            <p:ph sz="half" idx="2"/>
          </p:nvPr>
        </p:nvSpPr>
        <p:spPr/>
        <p:txBody>
          <a:bodyPr>
            <a:normAutofit fontScale="92500" lnSpcReduction="20000"/>
          </a:bodyPr>
          <a:lstStyle/>
          <a:p>
            <a:pPr marL="0" indent="0">
              <a:buNone/>
            </a:pPr>
            <a:r>
              <a:rPr lang="en-US" dirty="0"/>
              <a:t>Two-step approach (today’s focus)</a:t>
            </a:r>
          </a:p>
          <a:p>
            <a:r>
              <a:rPr lang="en-US" dirty="0"/>
              <a:t>Step 1: simple model to remove error (and regularize)</a:t>
            </a:r>
          </a:p>
          <a:p>
            <a:r>
              <a:rPr lang="en-US" dirty="0"/>
              <a:t>Step 2: analysis of interest </a:t>
            </a:r>
          </a:p>
          <a:p>
            <a:pPr lvl="1"/>
            <a:r>
              <a:rPr lang="en-US" dirty="0"/>
              <a:t>(e.g., resource selection function)</a:t>
            </a:r>
          </a:p>
          <a:p>
            <a:pPr lvl="1"/>
            <a:endParaRPr lang="en-US" dirty="0"/>
          </a:p>
          <a:p>
            <a:r>
              <a:rPr lang="en-US" dirty="0"/>
              <a:t>Pros: </a:t>
            </a:r>
          </a:p>
          <a:p>
            <a:pPr lvl="1"/>
            <a:r>
              <a:rPr lang="en-US" dirty="0"/>
              <a:t>Many packages</a:t>
            </a:r>
          </a:p>
          <a:p>
            <a:pPr lvl="1"/>
            <a:r>
              <a:rPr lang="en-US" dirty="0"/>
              <a:t>Fast to fit</a:t>
            </a:r>
          </a:p>
          <a:p>
            <a:r>
              <a:rPr lang="en-US" dirty="0"/>
              <a:t>Con: </a:t>
            </a:r>
          </a:p>
          <a:p>
            <a:pPr lvl="1"/>
            <a:r>
              <a:rPr lang="en-US" dirty="0"/>
              <a:t>don’t propagate error </a:t>
            </a:r>
            <a:br>
              <a:rPr lang="en-US" dirty="0"/>
            </a:br>
            <a:r>
              <a:rPr lang="en-US" dirty="0"/>
              <a:t>(except if we use multiple imputation)</a:t>
            </a:r>
          </a:p>
          <a:p>
            <a:endParaRPr lang="en-US" dirty="0"/>
          </a:p>
        </p:txBody>
      </p:sp>
    </p:spTree>
    <p:extLst>
      <p:ext uri="{BB962C8B-B14F-4D97-AF65-F5344CB8AC3E}">
        <p14:creationId xmlns:p14="http://schemas.microsoft.com/office/powerpoint/2010/main" val="140400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F90F-ABFE-4B75-CF81-C24F3E54D052}"/>
              </a:ext>
            </a:extLst>
          </p:cNvPr>
          <p:cNvSpPr>
            <a:spLocks noGrp="1"/>
          </p:cNvSpPr>
          <p:nvPr>
            <p:ph type="title"/>
          </p:nvPr>
        </p:nvSpPr>
        <p:spPr/>
        <p:txBody>
          <a:bodyPr/>
          <a:lstStyle/>
          <a:p>
            <a:r>
              <a:rPr lang="en-US" dirty="0"/>
              <a:t>crawl (via </a:t>
            </a:r>
            <a:r>
              <a:rPr lang="en-US" dirty="0" err="1"/>
              <a:t>momentuHMM</a:t>
            </a:r>
            <a:r>
              <a:rPr lang="en-US" dirty="0"/>
              <a:t>)</a:t>
            </a:r>
          </a:p>
        </p:txBody>
      </p:sp>
      <p:sp>
        <p:nvSpPr>
          <p:cNvPr id="4" name="TextBox 3">
            <a:extLst>
              <a:ext uri="{FF2B5EF4-FFF2-40B4-BE49-F238E27FC236}">
                <a16:creationId xmlns:a16="http://schemas.microsoft.com/office/drawing/2014/main" id="{D779616A-3D25-2824-DD7C-71FB20F3D594}"/>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51502663-A7F4-0E40-C1BE-8E0DAB332D4D}"/>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103682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D96-9F3B-BE0D-D55D-A0C582D5C330}"/>
              </a:ext>
            </a:extLst>
          </p:cNvPr>
          <p:cNvSpPr>
            <a:spLocks noGrp="1"/>
          </p:cNvSpPr>
          <p:nvPr>
            <p:ph type="title"/>
          </p:nvPr>
        </p:nvSpPr>
        <p:spPr/>
        <p:txBody>
          <a:bodyPr/>
          <a:lstStyle/>
          <a:p>
            <a:r>
              <a:rPr lang="en-US" dirty="0" err="1"/>
              <a:t>aniMotum</a:t>
            </a:r>
            <a:endParaRPr lang="en-US" dirty="0"/>
          </a:p>
        </p:txBody>
      </p:sp>
      <p:sp>
        <p:nvSpPr>
          <p:cNvPr id="4" name="TextBox 3">
            <a:extLst>
              <a:ext uri="{FF2B5EF4-FFF2-40B4-BE49-F238E27FC236}">
                <a16:creationId xmlns:a16="http://schemas.microsoft.com/office/drawing/2014/main" id="{5CBC7C76-6AA8-A5AB-965D-4E19B175FF2F}"/>
              </a:ext>
            </a:extLst>
          </p:cNvPr>
          <p:cNvSpPr txBox="1"/>
          <p:nvPr/>
        </p:nvSpPr>
        <p:spPr>
          <a:xfrm>
            <a:off x="1809750" y="1670491"/>
            <a:ext cx="2779352" cy="523220"/>
          </a:xfrm>
          <a:prstGeom prst="rect">
            <a:avLst/>
          </a:prstGeom>
          <a:noFill/>
        </p:spPr>
        <p:txBody>
          <a:bodyPr wrap="none" rtlCol="0">
            <a:spAutoFit/>
          </a:bodyPr>
          <a:lstStyle/>
          <a:p>
            <a:r>
              <a:rPr lang="en-CA" sz="2800" dirty="0"/>
              <a:t>Process equation:</a:t>
            </a:r>
          </a:p>
        </p:txBody>
      </p:sp>
      <p:sp>
        <p:nvSpPr>
          <p:cNvPr id="5" name="TextBox 4">
            <a:extLst>
              <a:ext uri="{FF2B5EF4-FFF2-40B4-BE49-F238E27FC236}">
                <a16:creationId xmlns:a16="http://schemas.microsoft.com/office/drawing/2014/main" id="{D6F4B633-1966-CA02-9C9D-AB81EC9EBED9}"/>
              </a:ext>
            </a:extLst>
          </p:cNvPr>
          <p:cNvSpPr txBox="1"/>
          <p:nvPr/>
        </p:nvSpPr>
        <p:spPr>
          <a:xfrm>
            <a:off x="1809751" y="4053456"/>
            <a:ext cx="3732963" cy="523220"/>
          </a:xfrm>
          <a:prstGeom prst="rect">
            <a:avLst/>
          </a:prstGeom>
          <a:noFill/>
        </p:spPr>
        <p:txBody>
          <a:bodyPr wrap="none" rtlCol="0">
            <a:spAutoFit/>
          </a:bodyPr>
          <a:lstStyle/>
          <a:p>
            <a:r>
              <a:rPr lang="en-CA" sz="2800" dirty="0"/>
              <a:t>Measurement equation:</a:t>
            </a:r>
          </a:p>
        </p:txBody>
      </p:sp>
    </p:spTree>
    <p:extLst>
      <p:ext uri="{BB962C8B-B14F-4D97-AF65-F5344CB8AC3E}">
        <p14:creationId xmlns:p14="http://schemas.microsoft.com/office/powerpoint/2010/main" val="3338463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3595-3EB6-6F95-AAA9-9FE92DF86733}"/>
              </a:ext>
            </a:extLst>
          </p:cNvPr>
          <p:cNvSpPr>
            <a:spLocks noGrp="1"/>
          </p:cNvSpPr>
          <p:nvPr>
            <p:ph type="title"/>
          </p:nvPr>
        </p:nvSpPr>
        <p:spPr/>
        <p:txBody>
          <a:bodyPr/>
          <a:lstStyle/>
          <a:p>
            <a:r>
              <a:rPr lang="en-US" dirty="0"/>
              <a:t>Multiple imputation</a:t>
            </a:r>
          </a:p>
        </p:txBody>
      </p:sp>
      <p:sp>
        <p:nvSpPr>
          <p:cNvPr id="3" name="Content Placeholder 2">
            <a:extLst>
              <a:ext uri="{FF2B5EF4-FFF2-40B4-BE49-F238E27FC236}">
                <a16:creationId xmlns:a16="http://schemas.microsoft.com/office/drawing/2014/main" id="{A2E3FD7D-2C42-F454-CB3F-FE1E980C26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277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1FEC-E3E9-9AE9-137A-D71E734D3651}"/>
              </a:ext>
            </a:extLst>
          </p:cNvPr>
          <p:cNvSpPr>
            <a:spLocks noGrp="1"/>
          </p:cNvSpPr>
          <p:nvPr>
            <p:ph type="title"/>
          </p:nvPr>
        </p:nvSpPr>
        <p:spPr/>
        <p:txBody>
          <a:bodyPr/>
          <a:lstStyle/>
          <a:p>
            <a:r>
              <a:rPr lang="en-US" dirty="0"/>
              <a:t>Alternatives for animals that surface</a:t>
            </a:r>
          </a:p>
        </p:txBody>
      </p:sp>
      <p:grpSp>
        <p:nvGrpSpPr>
          <p:cNvPr id="22" name="Group 21">
            <a:extLst>
              <a:ext uri="{FF2B5EF4-FFF2-40B4-BE49-F238E27FC236}">
                <a16:creationId xmlns:a16="http://schemas.microsoft.com/office/drawing/2014/main" id="{1B65299B-C789-7493-8C83-26B205244E5F}"/>
              </a:ext>
            </a:extLst>
          </p:cNvPr>
          <p:cNvGrpSpPr>
            <a:grpSpLocks noChangeAspect="1"/>
          </p:cNvGrpSpPr>
          <p:nvPr/>
        </p:nvGrpSpPr>
        <p:grpSpPr>
          <a:xfrm>
            <a:off x="2159377" y="3885782"/>
            <a:ext cx="2624416" cy="2304000"/>
            <a:chOff x="1742079" y="1862141"/>
            <a:chExt cx="4611600" cy="4048550"/>
          </a:xfrm>
        </p:grpSpPr>
        <p:pic>
          <p:nvPicPr>
            <p:cNvPr id="4" name="Picture 3" descr="satellite3.png">
              <a:extLst>
                <a:ext uri="{FF2B5EF4-FFF2-40B4-BE49-F238E27FC236}">
                  <a16:creationId xmlns:a16="http://schemas.microsoft.com/office/drawing/2014/main" id="{2111C372-B6D8-F0E1-4FD7-A082DCF2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5" name="Picture 4" descr="satellite3.png">
              <a:extLst>
                <a:ext uri="{FF2B5EF4-FFF2-40B4-BE49-F238E27FC236}">
                  <a16:creationId xmlns:a16="http://schemas.microsoft.com/office/drawing/2014/main" id="{8E44AE07-4640-2554-77CF-2D116CD594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6" name="Picture 5" descr="Lepidochelys_olivacea_Olive_Ridley_Turtle_adult.png">
              <a:extLst>
                <a:ext uri="{FF2B5EF4-FFF2-40B4-BE49-F238E27FC236}">
                  <a16:creationId xmlns:a16="http://schemas.microsoft.com/office/drawing/2014/main" id="{3ED1BFF7-E116-C4CF-A364-199C86D766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7" name="Picture 6" descr="phone_iso_400x360.png">
              <a:extLst>
                <a:ext uri="{FF2B5EF4-FFF2-40B4-BE49-F238E27FC236}">
                  <a16:creationId xmlns:a16="http://schemas.microsoft.com/office/drawing/2014/main" id="{D2CF01A2-294A-B50A-826A-ABEAC58156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8" name="Group 7">
              <a:extLst>
                <a:ext uri="{FF2B5EF4-FFF2-40B4-BE49-F238E27FC236}">
                  <a16:creationId xmlns:a16="http://schemas.microsoft.com/office/drawing/2014/main" id="{5791BA7C-1615-C8CD-1299-287554661060}"/>
                </a:ext>
              </a:extLst>
            </p:cNvPr>
            <p:cNvGrpSpPr/>
            <p:nvPr/>
          </p:nvGrpSpPr>
          <p:grpSpPr>
            <a:xfrm>
              <a:off x="2193987" y="2565585"/>
              <a:ext cx="565245" cy="606178"/>
              <a:chOff x="2712120" y="2765020"/>
              <a:chExt cx="697833" cy="748368"/>
            </a:xfrm>
          </p:grpSpPr>
          <p:sp>
            <p:nvSpPr>
              <p:cNvPr id="9" name="Arc 8">
                <a:extLst>
                  <a:ext uri="{FF2B5EF4-FFF2-40B4-BE49-F238E27FC236}">
                    <a16:creationId xmlns:a16="http://schemas.microsoft.com/office/drawing/2014/main" id="{5D25EC37-EB25-BD6A-913B-FB855D2EEBD1}"/>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Arc 9">
                <a:extLst>
                  <a:ext uri="{FF2B5EF4-FFF2-40B4-BE49-F238E27FC236}">
                    <a16:creationId xmlns:a16="http://schemas.microsoft.com/office/drawing/2014/main" id="{161FB38E-FB17-0AC4-2DE5-F762A5769575}"/>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5757470-A496-FC8F-916B-459B01EF6E28}"/>
                </a:ext>
              </a:extLst>
            </p:cNvPr>
            <p:cNvGrpSpPr/>
            <p:nvPr/>
          </p:nvGrpSpPr>
          <p:grpSpPr>
            <a:xfrm rot="2979525">
              <a:off x="4041506" y="2180890"/>
              <a:ext cx="565245" cy="606178"/>
              <a:chOff x="2712120" y="2765020"/>
              <a:chExt cx="697833" cy="748368"/>
            </a:xfrm>
          </p:grpSpPr>
          <p:sp>
            <p:nvSpPr>
              <p:cNvPr id="12" name="Arc 11">
                <a:extLst>
                  <a:ext uri="{FF2B5EF4-FFF2-40B4-BE49-F238E27FC236}">
                    <a16:creationId xmlns:a16="http://schemas.microsoft.com/office/drawing/2014/main" id="{65B01D7B-60A2-8090-8B21-1CBE7319CCD9}"/>
                  </a:ext>
                </a:extLst>
              </p:cNvPr>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F8CB789C-8477-38B6-4B00-9BF0242F5CBA}"/>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9BE9E291-C1E7-8F3C-5675-B1A2E4AE8865}"/>
                </a:ext>
              </a:extLst>
            </p:cNvPr>
            <p:cNvGrpSpPr/>
            <p:nvPr/>
          </p:nvGrpSpPr>
          <p:grpSpPr>
            <a:xfrm rot="3954990">
              <a:off x="5056879" y="2305541"/>
              <a:ext cx="565245" cy="606178"/>
              <a:chOff x="2712121" y="2765021"/>
              <a:chExt cx="697833" cy="748368"/>
            </a:xfrm>
          </p:grpSpPr>
          <p:sp>
            <p:nvSpPr>
              <p:cNvPr id="15" name="Arc 14">
                <a:extLst>
                  <a:ext uri="{FF2B5EF4-FFF2-40B4-BE49-F238E27FC236}">
                    <a16:creationId xmlns:a16="http://schemas.microsoft.com/office/drawing/2014/main" id="{7EF87DDC-B363-AE5C-D839-ECB952EC379D}"/>
                  </a:ext>
                </a:extLst>
              </p:cNvPr>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D298646D-7979-C81B-5094-858BD4F1C764}"/>
                  </a:ext>
                </a:extLst>
              </p:cNvPr>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17" name="Straight Connector 16">
              <a:extLst>
                <a:ext uri="{FF2B5EF4-FFF2-40B4-BE49-F238E27FC236}">
                  <a16:creationId xmlns:a16="http://schemas.microsoft.com/office/drawing/2014/main" id="{433A6DA4-31E2-CDAD-8AF9-1BCA683C4D68}"/>
                </a:ext>
              </a:extLst>
            </p:cNvPr>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63E6E9-7DB5-1BF0-1631-72625BB60131}"/>
                </a:ext>
              </a:extLst>
            </p:cNvPr>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BBD2E0-9F43-E63E-C7F4-3BBA4CE57C89}"/>
                </a:ext>
              </a:extLst>
            </p:cNvPr>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0" name="Picture 19" descr="Habitat_2D_exposed_sand_with_calcareous_base.png">
              <a:extLst>
                <a:ext uri="{FF2B5EF4-FFF2-40B4-BE49-F238E27FC236}">
                  <a16:creationId xmlns:a16="http://schemas.microsoft.com/office/drawing/2014/main" id="{2254DE41-6663-774F-3D97-236D5B967A22}"/>
                </a:ext>
              </a:extLst>
            </p:cNvPr>
            <p:cNvPicPr>
              <a:picLocks noChangeAspect="1"/>
            </p:cNvPicPr>
            <p:nvPr/>
          </p:nvPicPr>
          <p:blipFill rotWithShape="1">
            <a:blip r:embed="rId5"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21" name="Picture 20" descr="satellite3.png">
              <a:extLst>
                <a:ext uri="{FF2B5EF4-FFF2-40B4-BE49-F238E27FC236}">
                  <a16:creationId xmlns:a16="http://schemas.microsoft.com/office/drawing/2014/main" id="{2DEA2B4E-09FA-00CD-79A6-44F2DCECC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grpSp>
      <p:pic>
        <p:nvPicPr>
          <p:cNvPr id="23" name="Picture 22" descr="tracking1.jpg">
            <a:extLst>
              <a:ext uri="{FF2B5EF4-FFF2-40B4-BE49-F238E27FC236}">
                <a16:creationId xmlns:a16="http://schemas.microsoft.com/office/drawing/2014/main" id="{DEB08A0B-4F58-E129-7515-88A1A44567D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03794" y="3448207"/>
            <a:ext cx="2736000" cy="2736000"/>
          </a:xfrm>
          <a:prstGeom prst="rect">
            <a:avLst/>
          </a:prstGeom>
        </p:spPr>
      </p:pic>
      <p:sp>
        <p:nvSpPr>
          <p:cNvPr id="24" name="Rounded Rectangle 23">
            <a:extLst>
              <a:ext uri="{FF2B5EF4-FFF2-40B4-BE49-F238E27FC236}">
                <a16:creationId xmlns:a16="http://schemas.microsoft.com/office/drawing/2014/main" id="{0C3F3EDC-9B1F-0B8C-B323-1A0F4238EED2}"/>
              </a:ext>
            </a:extLst>
          </p:cNvPr>
          <p:cNvSpPr/>
          <p:nvPr/>
        </p:nvSpPr>
        <p:spPr>
          <a:xfrm>
            <a:off x="1002323" y="2391506"/>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AD6222F-A042-FE28-3D76-356529291174}"/>
              </a:ext>
            </a:extLst>
          </p:cNvPr>
          <p:cNvSpPr/>
          <p:nvPr/>
        </p:nvSpPr>
        <p:spPr>
          <a:xfrm>
            <a:off x="6353910" y="2391505"/>
            <a:ext cx="4835769" cy="3798277"/>
          </a:xfrm>
          <a:prstGeom prst="roundRect">
            <a:avLst/>
          </a:prstGeom>
          <a:noFill/>
          <a:ln w="3810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DC4D890-2EFC-454D-48AD-A2B012896C39}"/>
              </a:ext>
            </a:extLst>
          </p:cNvPr>
          <p:cNvSpPr txBox="1"/>
          <p:nvPr/>
        </p:nvSpPr>
        <p:spPr>
          <a:xfrm>
            <a:off x="2494539" y="1780561"/>
            <a:ext cx="1850956" cy="523220"/>
          </a:xfrm>
          <a:prstGeom prst="rect">
            <a:avLst/>
          </a:prstGeom>
          <a:noFill/>
        </p:spPr>
        <p:txBody>
          <a:bodyPr wrap="none" rtlCol="0">
            <a:spAutoFit/>
          </a:bodyPr>
          <a:lstStyle/>
          <a:p>
            <a:r>
              <a:rPr lang="en-US" sz="2800" dirty="0" err="1"/>
              <a:t>Fastloc</a:t>
            </a:r>
            <a:r>
              <a:rPr lang="en-US" sz="2800" dirty="0"/>
              <a:t> GPS</a:t>
            </a:r>
          </a:p>
        </p:txBody>
      </p:sp>
      <p:sp>
        <p:nvSpPr>
          <p:cNvPr id="27" name="TextBox 26">
            <a:extLst>
              <a:ext uri="{FF2B5EF4-FFF2-40B4-BE49-F238E27FC236}">
                <a16:creationId xmlns:a16="http://schemas.microsoft.com/office/drawing/2014/main" id="{2BFC0630-EB26-6E41-577F-B435915404F4}"/>
              </a:ext>
            </a:extLst>
          </p:cNvPr>
          <p:cNvSpPr txBox="1"/>
          <p:nvPr/>
        </p:nvSpPr>
        <p:spPr>
          <a:xfrm>
            <a:off x="8267168" y="1779486"/>
            <a:ext cx="1009251" cy="523220"/>
          </a:xfrm>
          <a:prstGeom prst="rect">
            <a:avLst/>
          </a:prstGeom>
          <a:noFill/>
        </p:spPr>
        <p:txBody>
          <a:bodyPr wrap="none" rtlCol="0">
            <a:spAutoFit/>
          </a:bodyPr>
          <a:lstStyle/>
          <a:p>
            <a:r>
              <a:rPr lang="en-US" sz="2800" dirty="0"/>
              <a:t>Argos</a:t>
            </a:r>
          </a:p>
        </p:txBody>
      </p:sp>
      <p:sp>
        <p:nvSpPr>
          <p:cNvPr id="28" name="TextBox 27">
            <a:extLst>
              <a:ext uri="{FF2B5EF4-FFF2-40B4-BE49-F238E27FC236}">
                <a16:creationId xmlns:a16="http://schemas.microsoft.com/office/drawing/2014/main" id="{87664091-F97A-A748-EDB4-BEA0BB9A7800}"/>
              </a:ext>
            </a:extLst>
          </p:cNvPr>
          <p:cNvSpPr txBox="1"/>
          <p:nvPr/>
        </p:nvSpPr>
        <p:spPr>
          <a:xfrm>
            <a:off x="1482409" y="2480927"/>
            <a:ext cx="2504916" cy="954107"/>
          </a:xfrm>
          <a:prstGeom prst="rect">
            <a:avLst/>
          </a:prstGeom>
          <a:noFill/>
        </p:spPr>
        <p:txBody>
          <a:bodyPr wrap="none" rtlCol="0">
            <a:spAutoFit/>
          </a:bodyPr>
          <a:lstStyle/>
          <a:p>
            <a:r>
              <a:rPr lang="en-US" sz="2800" dirty="0"/>
              <a:t>More accurate</a:t>
            </a:r>
            <a:br>
              <a:rPr lang="en-US" sz="2800" dirty="0"/>
            </a:br>
            <a:r>
              <a:rPr lang="en-US" sz="2800" dirty="0"/>
              <a:t>More expensive</a:t>
            </a:r>
          </a:p>
        </p:txBody>
      </p:sp>
      <p:sp>
        <p:nvSpPr>
          <p:cNvPr id="29" name="TextBox 28">
            <a:extLst>
              <a:ext uri="{FF2B5EF4-FFF2-40B4-BE49-F238E27FC236}">
                <a16:creationId xmlns:a16="http://schemas.microsoft.com/office/drawing/2014/main" id="{29202589-0EA6-2A38-C9C6-A2AB217CF0CF}"/>
              </a:ext>
            </a:extLst>
          </p:cNvPr>
          <p:cNvSpPr txBox="1"/>
          <p:nvPr/>
        </p:nvSpPr>
        <p:spPr>
          <a:xfrm>
            <a:off x="7014710" y="2474893"/>
            <a:ext cx="2320507" cy="954107"/>
          </a:xfrm>
          <a:prstGeom prst="rect">
            <a:avLst/>
          </a:prstGeom>
          <a:noFill/>
        </p:spPr>
        <p:txBody>
          <a:bodyPr wrap="none" rtlCol="0">
            <a:spAutoFit/>
          </a:bodyPr>
          <a:lstStyle/>
          <a:p>
            <a:r>
              <a:rPr lang="en-US" sz="2800" dirty="0"/>
              <a:t>Less accurate</a:t>
            </a:r>
            <a:br>
              <a:rPr lang="en-US" sz="2800" dirty="0"/>
            </a:br>
            <a:r>
              <a:rPr lang="en-US" sz="2800" dirty="0"/>
              <a:t>Less expensive</a:t>
            </a:r>
          </a:p>
        </p:txBody>
      </p:sp>
    </p:spTree>
    <p:extLst>
      <p:ext uri="{BB962C8B-B14F-4D97-AF65-F5344CB8AC3E}">
        <p14:creationId xmlns:p14="http://schemas.microsoft.com/office/powerpoint/2010/main" val="422501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Fastloc</a:t>
            </a:r>
            <a:r>
              <a:rPr lang="en-CA" dirty="0"/>
              <a:t> GPS</a:t>
            </a:r>
          </a:p>
        </p:txBody>
      </p:sp>
      <p:pic>
        <p:nvPicPr>
          <p:cNvPr id="6" name="Picture 5"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7745" y="1964395"/>
            <a:ext cx="1269043" cy="723430"/>
          </a:xfrm>
          <a:prstGeom prst="rect">
            <a:avLst/>
          </a:prstGeom>
        </p:spPr>
      </p:pic>
      <p:pic>
        <p:nvPicPr>
          <p:cNvPr id="7" name="Picture 6"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2410" y="1862141"/>
            <a:ext cx="1269043" cy="723430"/>
          </a:xfrm>
          <a:prstGeom prst="rect">
            <a:avLst/>
          </a:prstGeom>
        </p:spPr>
      </p:pic>
      <p:pic>
        <p:nvPicPr>
          <p:cNvPr id="8" name="Picture 7" descr="satellite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277" y="2258400"/>
            <a:ext cx="1269043" cy="723430"/>
          </a:xfrm>
          <a:prstGeom prst="rect">
            <a:avLst/>
          </a:prstGeom>
        </p:spPr>
      </p:pic>
      <p:pic>
        <p:nvPicPr>
          <p:cNvPr id="9" name="Picture 8" descr="Lepidochelys_olivacea_Olive_Ridley_Turtle_adul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4801" y="4236091"/>
            <a:ext cx="2061515" cy="1205636"/>
          </a:xfrm>
          <a:prstGeom prst="rect">
            <a:avLst/>
          </a:prstGeom>
        </p:spPr>
      </p:pic>
      <p:pic>
        <p:nvPicPr>
          <p:cNvPr id="10" name="Picture 9" descr="phone_iso_400x360.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53194" flipH="1">
            <a:off x="3299652" y="3990289"/>
            <a:ext cx="617220" cy="553955"/>
          </a:xfrm>
          <a:prstGeom prst="rect">
            <a:avLst/>
          </a:prstGeom>
          <a:scene3d>
            <a:camera prst="orthographicFront">
              <a:rot lat="2640000" lon="0" rev="0"/>
            </a:camera>
            <a:lightRig rig="threePt" dir="t"/>
          </a:scene3d>
        </p:spPr>
      </p:pic>
      <p:grpSp>
        <p:nvGrpSpPr>
          <p:cNvPr id="11" name="Group 10"/>
          <p:cNvGrpSpPr/>
          <p:nvPr/>
        </p:nvGrpSpPr>
        <p:grpSpPr>
          <a:xfrm>
            <a:off x="2193987" y="2565585"/>
            <a:ext cx="565245" cy="606178"/>
            <a:chOff x="2712120" y="2765020"/>
            <a:chExt cx="697833" cy="748368"/>
          </a:xfrm>
        </p:grpSpPr>
        <p:sp>
          <p:nvSpPr>
            <p:cNvPr id="12" name="Arc 11"/>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3" name="Arc 12"/>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4" name="Group 13"/>
          <p:cNvGrpSpPr/>
          <p:nvPr/>
        </p:nvGrpSpPr>
        <p:grpSpPr>
          <a:xfrm rot="2979525">
            <a:off x="4041506" y="2180890"/>
            <a:ext cx="565245" cy="606178"/>
            <a:chOff x="2712120" y="2765020"/>
            <a:chExt cx="697833" cy="748368"/>
          </a:xfrm>
        </p:grpSpPr>
        <p:sp>
          <p:nvSpPr>
            <p:cNvPr id="15" name="Arc 14"/>
            <p:cNvSpPr/>
            <p:nvPr/>
          </p:nvSpPr>
          <p:spPr>
            <a:xfrm rot="5559806">
              <a:off x="2686853" y="2790287"/>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6" name="Arc 15"/>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grpSp>
        <p:nvGrpSpPr>
          <p:cNvPr id="17" name="Group 16"/>
          <p:cNvGrpSpPr/>
          <p:nvPr/>
        </p:nvGrpSpPr>
        <p:grpSpPr>
          <a:xfrm rot="3954990">
            <a:off x="5056879" y="2305541"/>
            <a:ext cx="565245" cy="606178"/>
            <a:chOff x="2712121" y="2765021"/>
            <a:chExt cx="697833" cy="748368"/>
          </a:xfrm>
        </p:grpSpPr>
        <p:sp>
          <p:nvSpPr>
            <p:cNvPr id="18" name="Arc 17"/>
            <p:cNvSpPr/>
            <p:nvPr/>
          </p:nvSpPr>
          <p:spPr>
            <a:xfrm rot="5559806">
              <a:off x="2686854" y="2790288"/>
              <a:ext cx="748368" cy="69783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9" name="Arc 18"/>
            <p:cNvSpPr>
              <a:spLocks noChangeAspect="1"/>
            </p:cNvSpPr>
            <p:nvPr/>
          </p:nvSpPr>
          <p:spPr>
            <a:xfrm rot="5559806">
              <a:off x="2752169" y="2854349"/>
              <a:ext cx="583727" cy="54431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grpSp>
      <p:cxnSp>
        <p:nvCxnSpPr>
          <p:cNvPr id="20" name="Straight Connector 19"/>
          <p:cNvCxnSpPr/>
          <p:nvPr/>
        </p:nvCxnSpPr>
        <p:spPr>
          <a:xfrm>
            <a:off x="2717800" y="3130185"/>
            <a:ext cx="1185826" cy="94502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903626" y="2829419"/>
            <a:ext cx="374840" cy="1245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24200" y="2918921"/>
            <a:ext cx="1207252" cy="11562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23" name="Picture 22" descr="Habitat_2D_exposed_sand_with_calcareous_base.png"/>
          <p:cNvPicPr>
            <a:picLocks noChangeAspect="1"/>
          </p:cNvPicPr>
          <p:nvPr/>
        </p:nvPicPr>
        <p:blipFill rotWithShape="1">
          <a:blip r:embed="rId6" cstate="email">
            <a:alphaModFix amt="60000"/>
            <a:extLst>
              <a:ext uri="{28A0092B-C50C-407E-A947-70E740481C1C}">
                <a14:useLocalDpi xmlns:a14="http://schemas.microsoft.com/office/drawing/2010/main"/>
              </a:ext>
            </a:extLst>
          </a:blip>
          <a:srcRect l="-4"/>
          <a:stretch/>
        </p:blipFill>
        <p:spPr>
          <a:xfrm>
            <a:off x="1742079" y="4312291"/>
            <a:ext cx="4611600" cy="1598400"/>
          </a:xfrm>
          <a:prstGeom prst="rect">
            <a:avLst/>
          </a:prstGeom>
        </p:spPr>
      </p:pic>
      <p:pic>
        <p:nvPicPr>
          <p:cNvPr id="4" name="Picture 3" descr="Seal-Damian-Lidgard.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02670" y="3080311"/>
            <a:ext cx="4287530" cy="2831786"/>
          </a:xfrm>
          <a:prstGeom prst="rect">
            <a:avLst/>
          </a:prstGeom>
        </p:spPr>
      </p:pic>
      <p:sp>
        <p:nvSpPr>
          <p:cNvPr id="3" name="TextBox 2">
            <a:extLst>
              <a:ext uri="{FF2B5EF4-FFF2-40B4-BE49-F238E27FC236}">
                <a16:creationId xmlns:a16="http://schemas.microsoft.com/office/drawing/2014/main" id="{914CAADB-9D04-059B-92CA-1CE5FE9F146F}"/>
              </a:ext>
            </a:extLst>
          </p:cNvPr>
          <p:cNvSpPr txBox="1"/>
          <p:nvPr/>
        </p:nvSpPr>
        <p:spPr>
          <a:xfrm>
            <a:off x="6370520" y="5541359"/>
            <a:ext cx="2668465" cy="369332"/>
          </a:xfrm>
          <a:prstGeom prst="rect">
            <a:avLst/>
          </a:prstGeom>
          <a:noFill/>
        </p:spPr>
        <p:txBody>
          <a:bodyPr wrap="square">
            <a:spAutoFit/>
          </a:bodyPr>
          <a:lstStyle/>
          <a:p>
            <a:r>
              <a:rPr lang="en-CA" dirty="0">
                <a:solidFill>
                  <a:schemeClr val="bg1"/>
                </a:solidFill>
              </a:rPr>
              <a:t>© Damian Lidgard</a:t>
            </a:r>
          </a:p>
        </p:txBody>
      </p:sp>
    </p:spTree>
    <p:extLst>
      <p:ext uri="{BB962C8B-B14F-4D97-AF65-F5344CB8AC3E}">
        <p14:creationId xmlns:p14="http://schemas.microsoft.com/office/powerpoint/2010/main" val="375432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9E36-A187-632A-2F43-F175A1D58360}"/>
              </a:ext>
            </a:extLst>
          </p:cNvPr>
          <p:cNvSpPr>
            <a:spLocks noGrp="1"/>
          </p:cNvSpPr>
          <p:nvPr>
            <p:ph type="title"/>
          </p:nvPr>
        </p:nvSpPr>
        <p:spPr/>
        <p:txBody>
          <a:bodyPr/>
          <a:lstStyle/>
          <a:p>
            <a:r>
              <a:rPr lang="en-US" dirty="0" err="1"/>
              <a:t>Fastloc</a:t>
            </a:r>
            <a:r>
              <a:rPr lang="en-US" dirty="0"/>
              <a:t> GPS</a:t>
            </a:r>
          </a:p>
        </p:txBody>
      </p:sp>
      <p:pic>
        <p:nvPicPr>
          <p:cNvPr id="5" name="Content Placeholder 4">
            <a:extLst>
              <a:ext uri="{FF2B5EF4-FFF2-40B4-BE49-F238E27FC236}">
                <a16:creationId xmlns:a16="http://schemas.microsoft.com/office/drawing/2014/main" id="{E29FF61B-B0B1-CE29-9099-086AECF951D0}"/>
              </a:ext>
            </a:extLst>
          </p:cNvPr>
          <p:cNvPicPr>
            <a:picLocks noGrp="1" noChangeAspect="1"/>
          </p:cNvPicPr>
          <p:nvPr>
            <p:ph idx="1"/>
          </p:nvPr>
        </p:nvPicPr>
        <p:blipFill>
          <a:blip r:embed="rId2"/>
          <a:stretch>
            <a:fillRect/>
          </a:stretch>
        </p:blipFill>
        <p:spPr>
          <a:xfrm>
            <a:off x="-912338" y="1710000"/>
            <a:ext cx="7207200" cy="5148000"/>
          </a:xfrm>
        </p:spPr>
      </p:pic>
      <p:sp>
        <p:nvSpPr>
          <p:cNvPr id="7" name="TextBox 6">
            <a:extLst>
              <a:ext uri="{FF2B5EF4-FFF2-40B4-BE49-F238E27FC236}">
                <a16:creationId xmlns:a16="http://schemas.microsoft.com/office/drawing/2014/main" id="{8BB6664F-61D8-359C-FCFA-E9A55A26A7A0}"/>
              </a:ext>
            </a:extLst>
          </p:cNvPr>
          <p:cNvSpPr txBox="1"/>
          <p:nvPr/>
        </p:nvSpPr>
        <p:spPr>
          <a:xfrm>
            <a:off x="5638800" y="2164957"/>
            <a:ext cx="6553200" cy="1384995"/>
          </a:xfrm>
          <a:prstGeom prst="rect">
            <a:avLst/>
          </a:prstGeom>
          <a:noFill/>
        </p:spPr>
        <p:txBody>
          <a:bodyPr wrap="square">
            <a:spAutoFit/>
          </a:bodyPr>
          <a:lstStyle/>
          <a:p>
            <a:pPr marL="457200" indent="-457200">
              <a:buFont typeface="Arial" panose="020B0604020202020204" pitchFamily="34" charset="0"/>
              <a:buChar char="•"/>
            </a:pPr>
            <a:r>
              <a:rPr lang="en-CA" sz="2800" dirty="0">
                <a:solidFill>
                  <a:srgbClr val="1B1C20"/>
                </a:solidFill>
                <a:effectLst/>
              </a:rPr>
              <a:t>Can be used on animals that surface for only 10s of milliseconds</a:t>
            </a:r>
          </a:p>
          <a:p>
            <a:pPr marL="457200" indent="-457200">
              <a:buFont typeface="Arial" panose="020B0604020202020204" pitchFamily="34" charset="0"/>
              <a:buChar char="•"/>
            </a:pPr>
            <a:r>
              <a:rPr lang="en-CA" sz="2800" dirty="0">
                <a:solidFill>
                  <a:srgbClr val="1B1C20"/>
                </a:solidFill>
                <a:effectLst/>
              </a:rPr>
              <a:t>Accurate &lt;200 m</a:t>
            </a:r>
          </a:p>
        </p:txBody>
      </p:sp>
      <p:pic>
        <p:nvPicPr>
          <p:cNvPr id="8" name="Picture 7">
            <a:extLst>
              <a:ext uri="{FF2B5EF4-FFF2-40B4-BE49-F238E27FC236}">
                <a16:creationId xmlns:a16="http://schemas.microsoft.com/office/drawing/2014/main" id="{705569C8-FF13-A85A-CA4E-641F89ADD778}"/>
              </a:ext>
            </a:extLst>
          </p:cNvPr>
          <p:cNvPicPr>
            <a:picLocks noChangeAspect="1"/>
          </p:cNvPicPr>
          <p:nvPr/>
        </p:nvPicPr>
        <p:blipFill>
          <a:blip r:embed="rId3"/>
          <a:stretch>
            <a:fillRect/>
          </a:stretch>
        </p:blipFill>
        <p:spPr>
          <a:xfrm rot="21383418" flipH="1">
            <a:off x="2421592" y="2050988"/>
            <a:ext cx="1408337" cy="227938"/>
          </a:xfrm>
          <a:prstGeom prst="rect">
            <a:avLst/>
          </a:prstGeom>
        </p:spPr>
      </p:pic>
    </p:spTree>
    <p:extLst>
      <p:ext uri="{BB962C8B-B14F-4D97-AF65-F5344CB8AC3E}">
        <p14:creationId xmlns:p14="http://schemas.microsoft.com/office/powerpoint/2010/main" val="25006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7" name="Picture 6" descr="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7400" y="2804160"/>
            <a:ext cx="4754880" cy="2453640"/>
          </a:xfrm>
          <a:prstGeom prst="rect">
            <a:avLst/>
          </a:prstGeom>
        </p:spPr>
      </p:pic>
      <p:pic>
        <p:nvPicPr>
          <p:cNvPr id="5" name="Picture 4" descr="r1131_9_r1131_9_une-tortue-caouanne-dans-l-ocean-indien-equipee-d-une-balise-argos-2-2_thumbnail.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559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Argos</a:t>
            </a:r>
          </a:p>
        </p:txBody>
      </p:sp>
      <p:pic>
        <p:nvPicPr>
          <p:cNvPr id="5" name="Picture 4" descr="r1131_9_r1131_9_une-tortue-caouanne-dans-l-ocean-indien-equipee-d-une-balise-argos-2-2_thumbnail.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3200" y="2568161"/>
            <a:ext cx="3484800" cy="2941523"/>
          </a:xfrm>
          <a:prstGeom prst="rect">
            <a:avLst/>
          </a:prstGeom>
        </p:spPr>
      </p:pic>
      <p:sp>
        <p:nvSpPr>
          <p:cNvPr id="6" name="Oval 5"/>
          <p:cNvSpPr/>
          <p:nvPr/>
        </p:nvSpPr>
        <p:spPr>
          <a:xfrm>
            <a:off x="8190430" y="3462588"/>
            <a:ext cx="687263" cy="434139"/>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8" name="Picture 7" descr="tracking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8200" y="1763126"/>
            <a:ext cx="4267200" cy="4267200"/>
          </a:xfrm>
          <a:prstGeom prst="rect">
            <a:avLst/>
          </a:prstGeom>
        </p:spPr>
      </p:pic>
    </p:spTree>
    <p:extLst>
      <p:ext uri="{BB962C8B-B14F-4D97-AF65-F5344CB8AC3E}">
        <p14:creationId xmlns:p14="http://schemas.microsoft.com/office/powerpoint/2010/main" val="388570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4341-C43A-F992-1F78-2579E2CEBD5D}"/>
              </a:ext>
            </a:extLst>
          </p:cNvPr>
          <p:cNvSpPr>
            <a:spLocks noGrp="1"/>
          </p:cNvSpPr>
          <p:nvPr>
            <p:ph type="title"/>
          </p:nvPr>
        </p:nvSpPr>
        <p:spPr/>
        <p:txBody>
          <a:bodyPr/>
          <a:lstStyle/>
          <a:p>
            <a:r>
              <a:rPr lang="en-US" dirty="0"/>
              <a:t>Argos</a:t>
            </a:r>
          </a:p>
        </p:txBody>
      </p:sp>
      <p:sp>
        <p:nvSpPr>
          <p:cNvPr id="3" name="Content Placeholder 2">
            <a:extLst>
              <a:ext uri="{FF2B5EF4-FFF2-40B4-BE49-F238E27FC236}">
                <a16:creationId xmlns:a16="http://schemas.microsoft.com/office/drawing/2014/main" id="{F55B3729-2D91-6DD5-ECE3-AACCC6BC7396}"/>
              </a:ext>
            </a:extLst>
          </p:cNvPr>
          <p:cNvSpPr>
            <a:spLocks noGrp="1"/>
          </p:cNvSpPr>
          <p:nvPr>
            <p:ph idx="1"/>
          </p:nvPr>
        </p:nvSpPr>
        <p:spPr>
          <a:xfrm>
            <a:off x="6103226" y="1825625"/>
            <a:ext cx="5250573" cy="4351338"/>
          </a:xfrm>
        </p:spPr>
        <p:txBody>
          <a:bodyPr/>
          <a:lstStyle/>
          <a:p>
            <a:r>
              <a:rPr lang="en-US" dirty="0"/>
              <a:t>Accuracy relies on the number of successive satellite uplinks</a:t>
            </a:r>
          </a:p>
          <a:p>
            <a:r>
              <a:rPr lang="en-US" dirty="0"/>
              <a:t>For marine species, low accuracy</a:t>
            </a:r>
          </a:p>
          <a:p>
            <a:pPr lvl="1"/>
            <a:r>
              <a:rPr lang="en-US" dirty="0"/>
              <a:t>error of 4−36 km</a:t>
            </a:r>
          </a:p>
          <a:p>
            <a:pPr lvl="1"/>
            <a:endParaRPr lang="en-US" dirty="0"/>
          </a:p>
          <a:p>
            <a:pPr lvl="1"/>
            <a:endParaRPr lang="en-US" dirty="0"/>
          </a:p>
          <a:p>
            <a:r>
              <a:rPr lang="en-US" dirty="0"/>
              <a:t>Location quality:</a:t>
            </a:r>
          </a:p>
          <a:p>
            <a:pPr lvl="1"/>
            <a:r>
              <a:rPr lang="en-US" dirty="0"/>
              <a:t>3, 2, 1 0, A, B, Z</a:t>
            </a:r>
          </a:p>
          <a:p>
            <a:r>
              <a:rPr lang="en-US" dirty="0"/>
              <a:t>Taken at irregular time</a:t>
            </a:r>
          </a:p>
        </p:txBody>
      </p:sp>
      <p:pic>
        <p:nvPicPr>
          <p:cNvPr id="4" name="Picture 3">
            <a:extLst>
              <a:ext uri="{FF2B5EF4-FFF2-40B4-BE49-F238E27FC236}">
                <a16:creationId xmlns:a16="http://schemas.microsoft.com/office/drawing/2014/main" id="{FAEB4A00-A6E9-D768-4448-BE9E046C3385}"/>
              </a:ext>
            </a:extLst>
          </p:cNvPr>
          <p:cNvPicPr>
            <a:picLocks noChangeAspect="1"/>
          </p:cNvPicPr>
          <p:nvPr/>
        </p:nvPicPr>
        <p:blipFill rotWithShape="1">
          <a:blip r:embed="rId3">
            <a:extLst>
              <a:ext uri="{28A0092B-C50C-407E-A947-70E740481C1C}">
                <a14:useLocalDpi xmlns:a14="http://schemas.microsoft.com/office/drawing/2010/main"/>
              </a:ext>
            </a:extLst>
          </a:blip>
          <a:srcRect r="50134"/>
          <a:stretch/>
        </p:blipFill>
        <p:spPr>
          <a:xfrm>
            <a:off x="478816" y="2175219"/>
            <a:ext cx="3722683" cy="3732872"/>
          </a:xfrm>
          <a:prstGeom prst="rect">
            <a:avLst/>
          </a:prstGeom>
        </p:spPr>
      </p:pic>
      <p:grpSp>
        <p:nvGrpSpPr>
          <p:cNvPr id="14" name="Group 13">
            <a:extLst>
              <a:ext uri="{FF2B5EF4-FFF2-40B4-BE49-F238E27FC236}">
                <a16:creationId xmlns:a16="http://schemas.microsoft.com/office/drawing/2014/main" id="{17DBC9D6-78DF-19DD-CF5B-EFAEF0D23F13}"/>
              </a:ext>
            </a:extLst>
          </p:cNvPr>
          <p:cNvGrpSpPr/>
          <p:nvPr/>
        </p:nvGrpSpPr>
        <p:grpSpPr>
          <a:xfrm>
            <a:off x="4306513" y="3820921"/>
            <a:ext cx="2550621" cy="360745"/>
            <a:chOff x="1612908" y="1832544"/>
            <a:chExt cx="2550621" cy="360745"/>
          </a:xfrm>
        </p:grpSpPr>
        <p:sp>
          <p:nvSpPr>
            <p:cNvPr id="6" name="CustomShape 3">
              <a:extLst>
                <a:ext uri="{FF2B5EF4-FFF2-40B4-BE49-F238E27FC236}">
                  <a16:creationId xmlns:a16="http://schemas.microsoft.com/office/drawing/2014/main" id="{19B4E603-CBCF-E026-8E45-2B0AE9169C47}"/>
                </a:ext>
              </a:extLst>
            </p:cNvPr>
            <p:cNvSpPr/>
            <p:nvPr/>
          </p:nvSpPr>
          <p:spPr>
            <a:xfrm>
              <a:off x="1612908" y="1979120"/>
              <a:ext cx="100578" cy="100589"/>
            </a:xfrm>
            <a:prstGeom prst="ellipse">
              <a:avLst/>
            </a:prstGeom>
            <a:solidFill>
              <a:srgbClr val="FF0000"/>
            </a:solidFill>
            <a:ln>
              <a:noFill/>
            </a:ln>
          </p:spPr>
          <p:style>
            <a:lnRef idx="0">
              <a:scrgbClr r="0" g="0" b="0"/>
            </a:lnRef>
            <a:fillRef idx="0">
              <a:scrgbClr r="0" g="0" b="0"/>
            </a:fillRef>
            <a:effectRef idx="0">
              <a:scrgbClr r="0" g="0" b="0"/>
            </a:effectRef>
            <a:fontRef idx="minor"/>
          </p:style>
        </p:sp>
        <p:sp>
          <p:nvSpPr>
            <p:cNvPr id="7" name="TextBox 6">
              <a:extLst>
                <a:ext uri="{FF2B5EF4-FFF2-40B4-BE49-F238E27FC236}">
                  <a16:creationId xmlns:a16="http://schemas.microsoft.com/office/drawing/2014/main" id="{055898E1-C568-AAB9-DCEC-51923AFF8B8C}"/>
                </a:ext>
              </a:extLst>
            </p:cNvPr>
            <p:cNvSpPr txBox="1"/>
            <p:nvPr/>
          </p:nvSpPr>
          <p:spPr>
            <a:xfrm>
              <a:off x="1712960" y="1832544"/>
              <a:ext cx="2450569" cy="360745"/>
            </a:xfrm>
            <a:prstGeom prst="rect">
              <a:avLst/>
            </a:prstGeom>
            <a:noFill/>
          </p:spPr>
          <p:txBody>
            <a:bodyPr wrap="none" lIns="82936" tIns="41468" rIns="82936" bIns="41468" rtlCol="0">
              <a:spAutoFit/>
            </a:bodyPr>
            <a:lstStyle/>
            <a:p>
              <a:r>
                <a:rPr lang="en-CA" dirty="0"/>
                <a:t>Estimated true locations</a:t>
              </a:r>
            </a:p>
          </p:txBody>
        </p:sp>
      </p:grpSp>
      <p:sp>
        <p:nvSpPr>
          <p:cNvPr id="8" name="CustomShape 3">
            <a:extLst>
              <a:ext uri="{FF2B5EF4-FFF2-40B4-BE49-F238E27FC236}">
                <a16:creationId xmlns:a16="http://schemas.microsoft.com/office/drawing/2014/main" id="{E6F1CD48-C178-16EF-2FAA-6083D6C22836}"/>
              </a:ext>
            </a:extLst>
          </p:cNvPr>
          <p:cNvSpPr/>
          <p:nvPr/>
        </p:nvSpPr>
        <p:spPr>
          <a:xfrm>
            <a:off x="4279042" y="4328243"/>
            <a:ext cx="100578" cy="100589"/>
          </a:xfrm>
          <a:prstGeom prst="ellipse">
            <a:avLst/>
          </a:prstGeom>
          <a:solidFill>
            <a:schemeClr val="bg1"/>
          </a:solidFill>
          <a:ln>
            <a:solidFill>
              <a:schemeClr val="tx1"/>
            </a:solidFill>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9316E76C-AEF8-206C-E4E9-38E1F3B917A0}"/>
              </a:ext>
            </a:extLst>
          </p:cNvPr>
          <p:cNvSpPr txBox="1"/>
          <p:nvPr/>
        </p:nvSpPr>
        <p:spPr>
          <a:xfrm>
            <a:off x="4408943" y="4181666"/>
            <a:ext cx="1437070" cy="360745"/>
          </a:xfrm>
          <a:prstGeom prst="rect">
            <a:avLst/>
          </a:prstGeom>
          <a:noFill/>
        </p:spPr>
        <p:txBody>
          <a:bodyPr wrap="none" lIns="82936" tIns="41468" rIns="82936" bIns="41468" rtlCol="0">
            <a:spAutoFit/>
          </a:bodyPr>
          <a:lstStyle/>
          <a:p>
            <a:r>
              <a:rPr lang="en-CA" dirty="0"/>
              <a:t>GPS locations</a:t>
            </a:r>
          </a:p>
        </p:txBody>
      </p:sp>
      <p:pic>
        <p:nvPicPr>
          <p:cNvPr id="10" name="Picture 9" descr="PolarBear.png">
            <a:extLst>
              <a:ext uri="{FF2B5EF4-FFF2-40B4-BE49-F238E27FC236}">
                <a16:creationId xmlns:a16="http://schemas.microsoft.com/office/drawing/2014/main" id="{602AF1F4-39BB-3388-BC25-48E5174823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56413" y="1825625"/>
            <a:ext cx="1385165" cy="879299"/>
          </a:xfrm>
          <a:prstGeom prst="rect">
            <a:avLst/>
          </a:prstGeom>
        </p:spPr>
      </p:pic>
      <p:grpSp>
        <p:nvGrpSpPr>
          <p:cNvPr id="13" name="Group 12">
            <a:extLst>
              <a:ext uri="{FF2B5EF4-FFF2-40B4-BE49-F238E27FC236}">
                <a16:creationId xmlns:a16="http://schemas.microsoft.com/office/drawing/2014/main" id="{162757F1-36EF-DE3D-6082-8B3126983475}"/>
              </a:ext>
            </a:extLst>
          </p:cNvPr>
          <p:cNvGrpSpPr/>
          <p:nvPr/>
        </p:nvGrpSpPr>
        <p:grpSpPr>
          <a:xfrm>
            <a:off x="4351935" y="3429000"/>
            <a:ext cx="1669515" cy="360745"/>
            <a:chOff x="-265920" y="1840178"/>
            <a:chExt cx="1669515" cy="360745"/>
          </a:xfrm>
        </p:grpSpPr>
        <p:sp>
          <p:nvSpPr>
            <p:cNvPr id="5" name="CustomShape 3">
              <a:extLst>
                <a:ext uri="{FF2B5EF4-FFF2-40B4-BE49-F238E27FC236}">
                  <a16:creationId xmlns:a16="http://schemas.microsoft.com/office/drawing/2014/main" id="{1D9DA01A-32B7-A0D2-E3FE-AB5B2F23D6B7}"/>
                </a:ext>
              </a:extLst>
            </p:cNvPr>
            <p:cNvSpPr/>
            <p:nvPr/>
          </p:nvSpPr>
          <p:spPr>
            <a:xfrm>
              <a:off x="-265920" y="1986753"/>
              <a:ext cx="100578" cy="100589"/>
            </a:xfrm>
            <a:prstGeom prst="ellipse">
              <a:avLst/>
            </a:pr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11" name="TextBox 10">
              <a:extLst>
                <a:ext uri="{FF2B5EF4-FFF2-40B4-BE49-F238E27FC236}">
                  <a16:creationId xmlns:a16="http://schemas.microsoft.com/office/drawing/2014/main" id="{EF603AA7-A327-44CA-74F3-182B46B34869}"/>
                </a:ext>
              </a:extLst>
            </p:cNvPr>
            <p:cNvSpPr txBox="1"/>
            <p:nvPr/>
          </p:nvSpPr>
          <p:spPr>
            <a:xfrm>
              <a:off x="-200187" y="1840178"/>
              <a:ext cx="1603782" cy="360745"/>
            </a:xfrm>
            <a:prstGeom prst="rect">
              <a:avLst/>
            </a:prstGeom>
            <a:noFill/>
          </p:spPr>
          <p:txBody>
            <a:bodyPr wrap="none" lIns="82936" tIns="41468" rIns="82936" bIns="41468" rtlCol="0">
              <a:spAutoFit/>
            </a:bodyPr>
            <a:lstStyle/>
            <a:p>
              <a:r>
                <a:rPr lang="en-CA" dirty="0"/>
                <a:t>Argos locations</a:t>
              </a:r>
            </a:p>
          </p:txBody>
        </p:sp>
      </p:grpSp>
      <p:sp>
        <p:nvSpPr>
          <p:cNvPr id="12" name="TextBox 11">
            <a:extLst>
              <a:ext uri="{FF2B5EF4-FFF2-40B4-BE49-F238E27FC236}">
                <a16:creationId xmlns:a16="http://schemas.microsoft.com/office/drawing/2014/main" id="{459630B9-1897-0C99-25AB-FA99B482A8C9}"/>
              </a:ext>
            </a:extLst>
          </p:cNvPr>
          <p:cNvSpPr txBox="1"/>
          <p:nvPr/>
        </p:nvSpPr>
        <p:spPr>
          <a:xfrm>
            <a:off x="6674000" y="6515100"/>
            <a:ext cx="5573513" cy="369332"/>
          </a:xfrm>
          <a:prstGeom prst="rect">
            <a:avLst/>
          </a:prstGeom>
          <a:noFill/>
        </p:spPr>
        <p:txBody>
          <a:bodyPr wrap="none" rtlCol="0">
            <a:spAutoFit/>
          </a:bodyPr>
          <a:lstStyle/>
          <a:p>
            <a:r>
              <a:rPr lang="en-US" dirty="0"/>
              <a:t>Auger-Méthé et al. (2017) </a:t>
            </a:r>
            <a:r>
              <a:rPr lang="en-CA" dirty="0"/>
              <a:t>Marine Ecology Progress Series</a:t>
            </a:r>
            <a:endParaRPr lang="en-US" dirty="0"/>
          </a:p>
        </p:txBody>
      </p:sp>
    </p:spTree>
    <p:extLst>
      <p:ext uri="{BB962C8B-B14F-4D97-AF65-F5344CB8AC3E}">
        <p14:creationId xmlns:p14="http://schemas.microsoft.com/office/powerpoint/2010/main" val="426789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FBC4-EEF3-D6CE-5B04-72E45CBC2748}"/>
              </a:ext>
            </a:extLst>
          </p:cNvPr>
          <p:cNvSpPr>
            <a:spLocks noGrp="1"/>
          </p:cNvSpPr>
          <p:nvPr>
            <p:ph type="title"/>
          </p:nvPr>
        </p:nvSpPr>
        <p:spPr/>
        <p:txBody>
          <a:bodyPr/>
          <a:lstStyle/>
          <a:p>
            <a:r>
              <a:rPr lang="en-US" dirty="0"/>
              <a:t>Argos</a:t>
            </a:r>
          </a:p>
        </p:txBody>
      </p:sp>
      <p:sp>
        <p:nvSpPr>
          <p:cNvPr id="7" name="Content Placeholder 6">
            <a:extLst>
              <a:ext uri="{FF2B5EF4-FFF2-40B4-BE49-F238E27FC236}">
                <a16:creationId xmlns:a16="http://schemas.microsoft.com/office/drawing/2014/main" id="{C09A674C-0A49-1FB8-1898-980381CFCBE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2274563-18BA-3EBC-9025-65F05427FD4F}"/>
              </a:ext>
            </a:extLst>
          </p:cNvPr>
          <p:cNvPicPr>
            <a:picLocks noChangeAspect="1"/>
          </p:cNvPicPr>
          <p:nvPr/>
        </p:nvPicPr>
        <p:blipFill>
          <a:blip r:embed="rId3"/>
          <a:stretch>
            <a:fillRect/>
          </a:stretch>
        </p:blipFill>
        <p:spPr>
          <a:xfrm>
            <a:off x="1167052" y="1825625"/>
            <a:ext cx="9440993" cy="4716000"/>
          </a:xfrm>
          <a:prstGeom prst="rect">
            <a:avLst/>
          </a:prstGeom>
        </p:spPr>
      </p:pic>
      <p:sp>
        <p:nvSpPr>
          <p:cNvPr id="9" name="TextBox 8">
            <a:extLst>
              <a:ext uri="{FF2B5EF4-FFF2-40B4-BE49-F238E27FC236}">
                <a16:creationId xmlns:a16="http://schemas.microsoft.com/office/drawing/2014/main" id="{DA68303E-EAD5-90B1-4DBE-EC411C301017}"/>
              </a:ext>
            </a:extLst>
          </p:cNvPr>
          <p:cNvSpPr txBox="1"/>
          <p:nvPr/>
        </p:nvSpPr>
        <p:spPr>
          <a:xfrm>
            <a:off x="6674000" y="6515100"/>
            <a:ext cx="4831387" cy="369332"/>
          </a:xfrm>
          <a:prstGeom prst="rect">
            <a:avLst/>
          </a:prstGeom>
          <a:noFill/>
        </p:spPr>
        <p:txBody>
          <a:bodyPr wrap="none" rtlCol="0">
            <a:spAutoFit/>
          </a:bodyPr>
          <a:lstStyle/>
          <a:p>
            <a:r>
              <a:rPr lang="en-US" dirty="0"/>
              <a:t>Auger-Méthé et al. (2021) </a:t>
            </a:r>
            <a:r>
              <a:rPr lang="en-CA" dirty="0"/>
              <a:t>Ecological Monographs</a:t>
            </a:r>
            <a:endParaRPr lang="en-US" dirty="0"/>
          </a:p>
        </p:txBody>
      </p:sp>
    </p:spTree>
    <p:extLst>
      <p:ext uri="{BB962C8B-B14F-4D97-AF65-F5344CB8AC3E}">
        <p14:creationId xmlns:p14="http://schemas.microsoft.com/office/powerpoint/2010/main" val="506391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1440</Words>
  <Application>Microsoft Macintosh PowerPoint</Application>
  <PresentationFormat>Widescreen</PresentationFormat>
  <Paragraphs>192</Paragraphs>
  <Slides>24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Handling marine movement data</vt:lpstr>
      <vt:lpstr>Problems with marine tracking</vt:lpstr>
      <vt:lpstr>Alternatives for animals that surface</vt:lpstr>
      <vt:lpstr>Fastloc GPS</vt:lpstr>
      <vt:lpstr>Fastloc GPS</vt:lpstr>
      <vt:lpstr>Argos</vt:lpstr>
      <vt:lpstr>Argos</vt:lpstr>
      <vt:lpstr>Argos</vt:lpstr>
      <vt:lpstr>Argos</vt:lpstr>
      <vt:lpstr>Alternative for animals that stay under  (or small animals)</vt:lpstr>
      <vt:lpstr>Light-based geolocation</vt:lpstr>
      <vt:lpstr>Light-based geolocation</vt:lpstr>
      <vt:lpstr>Accoustic tracking</vt:lpstr>
      <vt:lpstr>Increase in telemetry studies</vt:lpstr>
      <vt:lpstr>Comparison between methods</vt:lpstr>
      <vt:lpstr>How do we handle error and irregular time steps?</vt:lpstr>
      <vt:lpstr>Irregular time steps</vt:lpstr>
      <vt:lpstr>State-space model to handle error</vt:lpstr>
      <vt:lpstr>State-space model to handle error</vt:lpstr>
      <vt:lpstr>State-space model to handle error</vt:lpstr>
      <vt:lpstr>State-space models</vt:lpstr>
      <vt:lpstr>crawl (via momentuHMM)</vt:lpstr>
      <vt:lpstr>aniMotum</vt:lpstr>
      <vt:lpstr>Multiple imputation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Auger-Methe</dc:creator>
  <cp:lastModifiedBy>Marie Auger-Methe</cp:lastModifiedBy>
  <cp:revision>52</cp:revision>
  <dcterms:created xsi:type="dcterms:W3CDTF">2025-05-06T00:53:40Z</dcterms:created>
  <dcterms:modified xsi:type="dcterms:W3CDTF">2025-05-17T09:23:25Z</dcterms:modified>
</cp:coreProperties>
</file>